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800">
          <p15:clr>
            <a:srgbClr val="A4A3A4"/>
          </p15:clr>
        </p15:guide>
      </p15:sldGuideLst>
    </p:ext>
    <p:ext uri="GoogleSlidesCustomDataVersion2">
      <go:slidesCustomData xmlns:go="http://customooxmlschemas.google.com/" r:id="rId46" roundtripDataSignature="AMtx7mh0WVxgZJF+2RmziwfpRPyQSxRf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8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2" name="Google Shape;22;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3" name="Google Shape;143;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latin typeface="Arial"/>
                <a:ea typeface="Arial"/>
                <a:cs typeface="Arial"/>
                <a:sym typeface="Arial"/>
              </a:rPr>
              <a:t>Fuente: https://www.mastermarketing-valencia.com/marketing-digital/blog/metodo-lean-startup/</a:t>
            </a:r>
            <a:endParaRPr/>
          </a:p>
          <a:p>
            <a:pPr indent="0" lvl="0" marL="0" rtl="0" algn="l">
              <a:lnSpc>
                <a:spcPct val="100000"/>
              </a:lnSpc>
              <a:spcBef>
                <a:spcPts val="0"/>
              </a:spcBef>
              <a:spcAft>
                <a:spcPts val="0"/>
              </a:spcAft>
              <a:buSzPts val="1400"/>
              <a:buNone/>
            </a:pPr>
            <a:r>
              <a:rPr lang="es-ES">
                <a:latin typeface="Arial"/>
                <a:ea typeface="Arial"/>
                <a:cs typeface="Arial"/>
                <a:sym typeface="Arial"/>
              </a:rPr>
              <a:t>La metodología Lean Startup es como un “círculo vicioso” que consiste en crear, medir y aprender, de modo que el cliente está en los procesos de investigación y desarrollo y de producción, para identificar oportunamente el momento en que podría cambiar sus gustos y requerimientos.</a:t>
            </a:r>
            <a:endParaRPr>
              <a:latin typeface="Arial"/>
              <a:ea typeface="Arial"/>
              <a:cs typeface="Arial"/>
              <a:sym typeface="Arial"/>
            </a:endParaRPr>
          </a:p>
        </p:txBody>
      </p:sp>
      <p:sp>
        <p:nvSpPr>
          <p:cNvPr id="151" name="Google Shape;151;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68" name="Google Shape;16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5" name="Google Shape;175;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88" name="Google Shape;188;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10" name="Google Shape;210;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18" name="Google Shape;218;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26" name="Google Shape;226;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33" name="Google Shape;233;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67" name="Google Shape;267;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46: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00" name="Google Shape;300;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19" name="Google Shape;319;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38" name="Google Shape;338;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52" name="Google Shape;352;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60" name="Google Shape;360;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84" name="Google Shape;384;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92" name="Google Shape;392;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Fuente: https://www.rdstation.com/blog/es/mapa-de-empatia/</a:t>
            </a:r>
            <a:endParaRPr/>
          </a:p>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Éste es el formato de mapa de empatía, el cual permitirá </a:t>
            </a:r>
            <a:r>
              <a:rPr b="0" i="0" lang="es-ES" sz="1200">
                <a:solidFill>
                  <a:schemeClr val="dk1"/>
                </a:solidFill>
                <a:latin typeface="Calibri"/>
                <a:ea typeface="Calibri"/>
                <a:cs typeface="Calibri"/>
                <a:sym typeface="Calibri"/>
              </a:rPr>
              <a:t>comprender lo que el cliente desea y así, ofrecer productos, servicios y atención más adecuados.</a:t>
            </a:r>
            <a:endParaRPr>
              <a:latin typeface="Arial"/>
              <a:ea typeface="Arial"/>
              <a:cs typeface="Arial"/>
              <a:sym typeface="Arial"/>
            </a:endParaRPr>
          </a:p>
        </p:txBody>
      </p:sp>
      <p:sp>
        <p:nvSpPr>
          <p:cNvPr id="412" name="Google Shape;412;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36" name="Google Shape;436;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Fuente: https://blog.hubspot.es/service/mapa-empatía</a:t>
            </a:r>
            <a:endParaRPr/>
          </a:p>
          <a:p>
            <a:pPr indent="0" lvl="0" marL="0" rtl="0" algn="l">
              <a:lnSpc>
                <a:spcPct val="100000"/>
              </a:lnSpc>
              <a:spcBef>
                <a:spcPts val="0"/>
              </a:spcBef>
              <a:spcAft>
                <a:spcPts val="0"/>
              </a:spcAft>
              <a:buClr>
                <a:schemeClr val="dk1"/>
              </a:buClr>
              <a:buSzPts val="1200"/>
              <a:buFont typeface="Arial"/>
              <a:buNone/>
            </a:pPr>
            <a:r>
              <a:rPr lang="es-ES">
                <a:latin typeface="Arial"/>
                <a:ea typeface="Arial"/>
                <a:cs typeface="Arial"/>
                <a:sym typeface="Arial"/>
              </a:rPr>
              <a:t>Por ejemplo, este mapa de empatía representa al cliente ideal de Amazon, </a:t>
            </a:r>
            <a:r>
              <a:rPr lang="es-ES" sz="1200">
                <a:solidFill>
                  <a:schemeClr val="dk1"/>
                </a:solidFill>
                <a:latin typeface="Calibri"/>
                <a:ea typeface="Calibri"/>
                <a:cs typeface="Calibri"/>
                <a:sym typeface="Calibri"/>
              </a:rPr>
              <a:t>una mujer jubilada que ha decidido pedir sus materiales para bordar en internet, pero carece del conocimiento para hacer pedidos por internet, hasta que conoce Amazon, que la guía en el proceso hasta hacer su primera compra en línea.</a:t>
            </a:r>
            <a:endParaRPr>
              <a:latin typeface="Arial"/>
              <a:ea typeface="Arial"/>
              <a:cs typeface="Arial"/>
              <a:sym typeface="Arial"/>
            </a:endParaRPr>
          </a:p>
        </p:txBody>
      </p:sp>
      <p:sp>
        <p:nvSpPr>
          <p:cNvPr id="464" name="Google Shape;464;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 name="Google Shape;43;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4" name="Google Shape;44;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5" name="Google Shape;485;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98" name="Google Shape;498;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06" name="Google Shape;506;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15" name="Google Shape;515;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24" name="Google Shape;524;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46" name="Google Shape;546;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8: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568" name="Google Shape;568;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9: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7" name="Google Shape;57;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0: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5" name="Google Shape;65;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91" name="Google Shape;91;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04" name="Google Shape;104;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17" name="Google Shape;117;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30" name="Google Shape;13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6" name="Shape 1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7" name="Shape 1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18"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6"/>
          <p:cNvSpPr txBox="1"/>
          <p:nvPr/>
        </p:nvSpPr>
        <p:spPr>
          <a:xfrm>
            <a:off x="876300" y="5343295"/>
            <a:ext cx="223651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MODELOS DE NEGOCIOS Y STARTUPS  •  TEMA 03</a:t>
            </a:r>
            <a:endParaRPr b="0" i="0" sz="800" u="none" cap="none" strike="noStrike">
              <a:solidFill>
                <a:srgbClr val="7F7F7F"/>
              </a:solidFill>
              <a:latin typeface="Calibri"/>
              <a:ea typeface="Calibri"/>
              <a:cs typeface="Calibri"/>
              <a:sym typeface="Calibri"/>
            </a:endParaRPr>
          </a:p>
        </p:txBody>
      </p:sp>
      <p:pic>
        <p:nvPicPr>
          <p:cNvPr id="12" name="Google Shape;12;p36"/>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800">
          <p15:clr>
            <a:srgbClr val="F26B43"/>
          </p15:clr>
        </p15:guide>
        <p15:guide id="3" pos="2767">
          <p15:clr>
            <a:srgbClr val="F26B43"/>
          </p15:clr>
        </p15:guide>
        <p15:guide id="4" pos="2993">
          <p15:clr>
            <a:srgbClr val="F26B43"/>
          </p15:clr>
        </p15:guide>
        <p15:guide id="5" pos="317">
          <p15:clr>
            <a:srgbClr val="F26B43"/>
          </p15:clr>
        </p15:guide>
        <p15:guide id="6" pos="431">
          <p15:clr>
            <a:srgbClr val="F26B43"/>
          </p15:clr>
        </p15:guide>
        <p15:guide id="7" pos="5465">
          <p15:clr>
            <a:srgbClr val="F26B43"/>
          </p15:clr>
        </p15:guide>
        <p15:guide id="8" orient="horz" pos="303">
          <p15:clr>
            <a:srgbClr val="F26B43"/>
          </p15:clr>
        </p15:guide>
        <p15:guide id="9" orient="horz" pos="575">
          <p15:clr>
            <a:srgbClr val="F26B43"/>
          </p15:clr>
        </p15:guide>
        <p15:guide id="10" orient="horz" pos="32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mastermarketing-valencia.com/marketing-digital/blog/metodo-lean-startup/"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blog.hubspot.es/service/customer-journey-map" TargetMode="External"/><Relationship Id="rId4" Type="http://schemas.openxmlformats.org/officeDocument/2006/relationships/hyperlink" Target="https://blog.hubspot.es/service/mapa-empatia" TargetMode="External"/><Relationship Id="rId5" Type="http://schemas.openxmlformats.org/officeDocument/2006/relationships/image" Target="../media/image35.png"/><Relationship Id="rId6"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 name="Google Shape;25;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MODELOS DE NEGOCIO Y STARTUPS</a:t>
            </a:r>
            <a:endParaRPr/>
          </a:p>
        </p:txBody>
      </p:sp>
      <p:sp>
        <p:nvSpPr>
          <p:cNvPr id="26" name="Google Shape;26;p1"/>
          <p:cNvSpPr/>
          <p:nvPr/>
        </p:nvSpPr>
        <p:spPr>
          <a:xfrm>
            <a:off x="503238" y="3219842"/>
            <a:ext cx="2845526" cy="1085618"/>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Customer Development</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Lean Startup</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Buyer Persona</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Mapa de Empatía</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B6508F"/>
              </a:buClr>
              <a:buSzPts val="1200"/>
              <a:buFont typeface="Arial"/>
              <a:buChar char="•"/>
            </a:pPr>
            <a:r>
              <a:rPr b="0" i="0" lang="es-ES" sz="1200" u="none" cap="none" strike="noStrike">
                <a:solidFill>
                  <a:srgbClr val="000000"/>
                </a:solidFill>
                <a:latin typeface="Arial"/>
                <a:ea typeface="Arial"/>
                <a:cs typeface="Arial"/>
                <a:sym typeface="Arial"/>
              </a:rPr>
              <a:t>Customer Journey Map</a:t>
            </a:r>
            <a:endParaRPr b="0" i="0" sz="1200" u="none" cap="none" strike="noStrike">
              <a:solidFill>
                <a:srgbClr val="000000"/>
              </a:solidFill>
              <a:latin typeface="Arial"/>
              <a:ea typeface="Arial"/>
              <a:cs typeface="Arial"/>
              <a:sym typeface="Arial"/>
            </a:endParaRPr>
          </a:p>
        </p:txBody>
      </p:sp>
      <p:sp>
        <p:nvSpPr>
          <p:cNvPr id="27" name="Google Shape;27;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B6508F"/>
                </a:solidFill>
                <a:latin typeface="Calibri"/>
                <a:ea typeface="Calibri"/>
                <a:cs typeface="Calibri"/>
                <a:sym typeface="Calibri"/>
              </a:rPr>
              <a:t>TEMA 03</a:t>
            </a:r>
            <a:endParaRPr/>
          </a:p>
        </p:txBody>
      </p:sp>
      <p:pic>
        <p:nvPicPr>
          <p:cNvPr id="28" name="Google Shape;28;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29" name="Google Shape;29;p1"/>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30" name="Google Shape;30;p1"/>
          <p:cNvSpPr/>
          <p:nvPr/>
        </p:nvSpPr>
        <p:spPr>
          <a:xfrm>
            <a:off x="503239" y="2177570"/>
            <a:ext cx="3213718"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METODOLOGÍAS Y</a:t>
            </a:r>
            <a:br>
              <a:rPr b="0" i="0" lang="es-ES" sz="2000" u="none" cap="none" strike="noStrike">
                <a:solidFill>
                  <a:srgbClr val="000000"/>
                </a:solidFill>
                <a:latin typeface="Arial"/>
                <a:ea typeface="Arial"/>
                <a:cs typeface="Arial"/>
                <a:sym typeface="Arial"/>
              </a:rPr>
            </a:br>
            <a:r>
              <a:rPr b="1" i="0" lang="es-ES" sz="2000" u="none" cap="none" strike="noStrike">
                <a:solidFill>
                  <a:srgbClr val="000000"/>
                </a:solidFill>
                <a:latin typeface="Arial"/>
                <a:ea typeface="Arial"/>
                <a:cs typeface="Arial"/>
                <a:sym typeface="Arial"/>
              </a:rPr>
              <a:t>TENDENCIAS DE</a:t>
            </a:r>
            <a:br>
              <a:rPr b="1" i="0" lang="es-ES" sz="2000" u="none" cap="none" strike="noStrike">
                <a:solidFill>
                  <a:srgbClr val="000000"/>
                </a:solidFill>
                <a:latin typeface="Arial"/>
                <a:ea typeface="Arial"/>
                <a:cs typeface="Arial"/>
                <a:sym typeface="Arial"/>
              </a:rPr>
            </a:br>
            <a:r>
              <a:rPr b="1" i="0" lang="es-ES" sz="2000" u="none" cap="none" strike="noStrike">
                <a:solidFill>
                  <a:srgbClr val="000000"/>
                </a:solidFill>
                <a:latin typeface="Arial"/>
                <a:ea typeface="Arial"/>
                <a:cs typeface="Arial"/>
                <a:sym typeface="Arial"/>
              </a:rPr>
              <a:t>STARTUPS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9"/>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LEAN</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STARTUP</a:t>
            </a:r>
            <a:endParaRPr/>
          </a:p>
        </p:txBody>
      </p:sp>
      <p:pic>
        <p:nvPicPr>
          <p:cNvPr id="147" name="Google Shape;147;p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nvSpPr>
        <p:spPr>
          <a:xfrm>
            <a:off x="503238" y="912813"/>
            <a:ext cx="3408886" cy="3231654"/>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500"/>
              <a:buFont typeface="Arial"/>
              <a:buChar char="•"/>
            </a:pPr>
            <a:r>
              <a:rPr b="0" i="0" lang="es-ES" sz="1500" u="none" cap="none" strike="noStrike">
                <a:solidFill>
                  <a:srgbClr val="262626"/>
                </a:solidFill>
                <a:latin typeface="Calibri"/>
                <a:ea typeface="Calibri"/>
                <a:cs typeface="Calibri"/>
                <a:sym typeface="Calibri"/>
              </a:rPr>
              <a:t>Es una metodología creada por Eric Ries, basada en el </a:t>
            </a:r>
            <a:r>
              <a:rPr b="1" i="0" lang="es-ES" sz="1500" u="none" cap="none" strike="noStrike">
                <a:solidFill>
                  <a:srgbClr val="262626"/>
                </a:solidFill>
                <a:latin typeface="Calibri"/>
                <a:ea typeface="Calibri"/>
                <a:cs typeface="Calibri"/>
                <a:sym typeface="Calibri"/>
              </a:rPr>
              <a:t>aprendizaje continuo, a través de la innovación, para crear negocios muy exitosos</a:t>
            </a:r>
            <a:r>
              <a:rPr b="0" i="0" lang="es-ES" sz="1500" u="none" cap="none" strike="noStrike">
                <a:solidFill>
                  <a:srgbClr val="262626"/>
                </a:solidFill>
                <a:latin typeface="Calibri"/>
                <a:ea typeface="Calibri"/>
                <a:cs typeface="Calibri"/>
                <a:sym typeface="Calibri"/>
              </a:rPr>
              <a:t>. El objetivo es </a:t>
            </a:r>
            <a:r>
              <a:rPr b="1" i="0" lang="es-ES" sz="1500" u="none" cap="none" strike="noStrike">
                <a:solidFill>
                  <a:srgbClr val="262626"/>
                </a:solidFill>
                <a:latin typeface="Calibri"/>
                <a:ea typeface="Calibri"/>
                <a:cs typeface="Calibri"/>
                <a:sym typeface="Calibri"/>
              </a:rPr>
              <a:t>reducir el riesgo en el lanzamiento de nuevos productos y servicios</a:t>
            </a:r>
            <a:r>
              <a:rPr b="0" i="0" lang="es-ES" sz="1500" u="none" cap="none" strike="noStrike">
                <a:solidFill>
                  <a:srgbClr val="262626"/>
                </a:solidFill>
                <a:latin typeface="Calibri"/>
                <a:ea typeface="Calibri"/>
                <a:cs typeface="Calibri"/>
                <a:sym typeface="Calibri"/>
              </a:rPr>
              <a:t>, siendo el pilar de esto, el aprendizaje del cliente, todo esto de la manera más rápida y económica posible.</a:t>
            </a:r>
            <a:endParaRPr b="0" i="0" sz="15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chemeClr val="dk1"/>
              </a:buClr>
              <a:buSzPts val="1600"/>
              <a:buFont typeface="Arial"/>
              <a:buNone/>
            </a:pPr>
            <a:r>
              <a:t/>
            </a:r>
            <a:endParaRPr b="0" i="0" sz="15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500"/>
              <a:buFont typeface="Arial"/>
              <a:buChar char="•"/>
            </a:pPr>
            <a:r>
              <a:rPr b="0" i="0" lang="es-ES" sz="1500" u="none" cap="none" strike="noStrike">
                <a:solidFill>
                  <a:srgbClr val="262626"/>
                </a:solidFill>
                <a:latin typeface="Calibri"/>
                <a:ea typeface="Calibri"/>
                <a:cs typeface="Calibri"/>
                <a:sym typeface="Calibri"/>
              </a:rPr>
              <a:t>Consiste en </a:t>
            </a:r>
            <a:r>
              <a:rPr b="1" i="0" lang="es-ES" sz="1500" u="none" cap="none" strike="noStrike">
                <a:solidFill>
                  <a:srgbClr val="00B1C2"/>
                </a:solidFill>
                <a:latin typeface="Calibri"/>
                <a:ea typeface="Calibri"/>
                <a:cs typeface="Calibri"/>
                <a:sym typeface="Calibri"/>
              </a:rPr>
              <a:t>Crear – Medir – Aprender</a:t>
            </a:r>
            <a:r>
              <a:rPr b="0" i="0" lang="es-ES" sz="1500" u="none" cap="none" strike="noStrike">
                <a:solidFill>
                  <a:srgbClr val="262626"/>
                </a:solidFill>
                <a:latin typeface="Calibri"/>
                <a:ea typeface="Calibri"/>
                <a:cs typeface="Calibri"/>
                <a:sym typeface="Calibri"/>
              </a:rPr>
              <a:t>,</a:t>
            </a:r>
            <a:br>
              <a:rPr b="0" i="0" lang="es-ES" sz="1500" u="none" cap="none" strike="noStrike">
                <a:solidFill>
                  <a:srgbClr val="000000"/>
                </a:solidFill>
                <a:latin typeface="Arial"/>
                <a:ea typeface="Arial"/>
                <a:cs typeface="Arial"/>
                <a:sym typeface="Arial"/>
              </a:rPr>
            </a:br>
            <a:r>
              <a:rPr b="0" i="0" lang="es-ES" sz="1500" u="none" cap="none" strike="noStrike">
                <a:solidFill>
                  <a:srgbClr val="262626"/>
                </a:solidFill>
                <a:latin typeface="Calibri"/>
                <a:ea typeface="Calibri"/>
                <a:cs typeface="Calibri"/>
                <a:sym typeface="Calibri"/>
              </a:rPr>
              <a:t>El aprendizaje del consumidor está incluido dentro de cada etapa del proceso.</a:t>
            </a:r>
            <a:endParaRPr b="0" i="0" sz="1500" u="none" cap="none" strike="noStrike">
              <a:solidFill>
                <a:srgbClr val="262626"/>
              </a:solidFill>
              <a:latin typeface="Calibri"/>
              <a:ea typeface="Calibri"/>
              <a:cs typeface="Calibri"/>
              <a:sym typeface="Calibri"/>
            </a:endParaRPr>
          </a:p>
        </p:txBody>
      </p:sp>
      <p:sp>
        <p:nvSpPr>
          <p:cNvPr id="154" name="Google Shape;154;p10"/>
          <p:cNvSpPr/>
          <p:nvPr/>
        </p:nvSpPr>
        <p:spPr>
          <a:xfrm>
            <a:off x="4761919" y="4797179"/>
            <a:ext cx="3745064"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Fuente: </a:t>
            </a:r>
            <a:r>
              <a:rPr b="0" i="0" lang="es-ES" sz="1000" u="sng" cap="none" strike="noStrike">
                <a:solidFill>
                  <a:srgbClr val="7F7F7F"/>
                </a:solidFill>
                <a:latin typeface="Calibri"/>
                <a:ea typeface="Calibri"/>
                <a:cs typeface="Calibri"/>
                <a:sym typeface="Calibri"/>
                <a:hlinkClick r:id="rId3">
                  <a:extLst>
                    <a:ext uri="{A12FA001-AC4F-418D-AE19-62706E023703}">
                      <ahyp:hlinkClr val="tx"/>
                    </a:ext>
                  </a:extLst>
                </a:hlinkClick>
              </a:rPr>
              <a:t>https://www.mastermarketing-valencia.com/marketing-digital/blog/metodo-lean-startup/</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55" name="Google Shape;155;p10"/>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LEAN STARTUP</a:t>
            </a:r>
            <a:endParaRPr b="0" i="0" sz="1000" u="none" cap="none" strike="noStrike">
              <a:solidFill>
                <a:srgbClr val="A5A5A5"/>
              </a:solidFill>
              <a:latin typeface="Calibri"/>
              <a:ea typeface="Calibri"/>
              <a:cs typeface="Calibri"/>
              <a:sym typeface="Calibri"/>
            </a:endParaRPr>
          </a:p>
        </p:txBody>
      </p:sp>
      <p:grpSp>
        <p:nvGrpSpPr>
          <p:cNvPr id="156" name="Google Shape;156;p10"/>
          <p:cNvGrpSpPr/>
          <p:nvPr/>
        </p:nvGrpSpPr>
        <p:grpSpPr>
          <a:xfrm>
            <a:off x="4593216" y="1082260"/>
            <a:ext cx="4082472" cy="2785208"/>
            <a:chOff x="4751388" y="1475893"/>
            <a:chExt cx="4082472" cy="2785208"/>
          </a:xfrm>
        </p:grpSpPr>
        <p:sp>
          <p:nvSpPr>
            <p:cNvPr id="157" name="Google Shape;157;p10"/>
            <p:cNvSpPr/>
            <p:nvPr/>
          </p:nvSpPr>
          <p:spPr>
            <a:xfrm>
              <a:off x="4751388" y="3347892"/>
              <a:ext cx="4082472" cy="913209"/>
            </a:xfrm>
            <a:prstGeom prst="roundRect">
              <a:avLst>
                <a:gd fmla="val 15131" name="adj"/>
              </a:avLst>
            </a:prstGeom>
            <a:solidFill>
              <a:srgbClr val="D9DBE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t/>
              </a:r>
              <a:endParaRPr b="1" i="1" sz="1000" u="none" cap="none" strike="noStrike">
                <a:solidFill>
                  <a:schemeClr val="dk1"/>
                </a:solidFill>
                <a:latin typeface="Calibri"/>
                <a:ea typeface="Calibri"/>
                <a:cs typeface="Calibri"/>
                <a:sym typeface="Calibri"/>
              </a:endParaRPr>
            </a:p>
          </p:txBody>
        </p:sp>
        <p:sp>
          <p:nvSpPr>
            <p:cNvPr id="158" name="Google Shape;158;p10"/>
            <p:cNvSpPr txBox="1"/>
            <p:nvPr/>
          </p:nvSpPr>
          <p:spPr>
            <a:xfrm>
              <a:off x="4968484" y="3659280"/>
              <a:ext cx="1118828" cy="430887"/>
            </a:xfrm>
            <a:prstGeom prst="rect">
              <a:avLst/>
            </a:prstGeom>
            <a:noFill/>
            <a:ln>
              <a:noFill/>
            </a:ln>
          </p:spPr>
          <p:txBody>
            <a:bodyPr anchorCtr="0" anchor="t" bIns="0" lIns="0" spcFirstLastPara="1" rIns="0" wrap="square" tIns="0">
              <a:spAutoFit/>
            </a:bodyPr>
            <a:lstStyle/>
            <a:p>
              <a:pPr indent="0" lvl="0" marL="11725"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APRENDER</a:t>
              </a:r>
              <a:endParaRPr/>
            </a:p>
            <a:p>
              <a:pPr indent="0" lvl="0" marL="11725" marR="0" rtl="0" algn="ctr">
                <a:lnSpc>
                  <a:spcPct val="100000"/>
                </a:lnSpc>
                <a:spcBef>
                  <a:spcPts val="0"/>
                </a:spcBef>
                <a:spcAft>
                  <a:spcPts val="0"/>
                </a:spcAft>
                <a:buClr>
                  <a:srgbClr val="000000"/>
                </a:buClr>
                <a:buSzPts val="1200"/>
                <a:buFont typeface="Arial"/>
                <a:buNone/>
              </a:pPr>
              <a:r>
                <a:rPr b="1" i="1" lang="es-ES" sz="1200" u="none" cap="none" strike="noStrike">
                  <a:solidFill>
                    <a:srgbClr val="262626"/>
                  </a:solidFill>
                  <a:latin typeface="Calibri"/>
                  <a:ea typeface="Calibri"/>
                  <a:cs typeface="Calibri"/>
                  <a:sym typeface="Calibri"/>
                </a:rPr>
                <a:t>Hacer cambios</a:t>
              </a:r>
              <a:endParaRPr b="1" i="1" sz="1200" u="none" cap="none" strike="noStrike">
                <a:solidFill>
                  <a:srgbClr val="262626"/>
                </a:solidFill>
                <a:latin typeface="Calibri"/>
                <a:ea typeface="Calibri"/>
                <a:cs typeface="Calibri"/>
                <a:sym typeface="Calibri"/>
              </a:endParaRPr>
            </a:p>
          </p:txBody>
        </p:sp>
        <p:sp>
          <p:nvSpPr>
            <p:cNvPr id="159" name="Google Shape;159;p10"/>
            <p:cNvSpPr txBox="1"/>
            <p:nvPr/>
          </p:nvSpPr>
          <p:spPr>
            <a:xfrm>
              <a:off x="7273367" y="3634068"/>
              <a:ext cx="1551586" cy="430887"/>
            </a:xfrm>
            <a:prstGeom prst="rect">
              <a:avLst/>
            </a:prstGeom>
            <a:noFill/>
            <a:ln>
              <a:noFill/>
            </a:ln>
          </p:spPr>
          <p:txBody>
            <a:bodyPr anchorCtr="0" anchor="t" bIns="0" lIns="0" spcFirstLastPara="1" rIns="0" wrap="square" tIns="0">
              <a:spAutoFit/>
            </a:bodyPr>
            <a:lstStyle/>
            <a:p>
              <a:pPr indent="0" lvl="0" marL="11725" marR="0" rtl="0" algn="ctr">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MEDIR</a:t>
              </a:r>
              <a:endParaRPr/>
            </a:p>
            <a:p>
              <a:pPr indent="0" lvl="0" marL="11725" marR="0" rtl="0" algn="ctr">
                <a:lnSpc>
                  <a:spcPct val="100000"/>
                </a:lnSpc>
                <a:spcBef>
                  <a:spcPts val="0"/>
                </a:spcBef>
                <a:spcAft>
                  <a:spcPts val="0"/>
                </a:spcAft>
                <a:buClr>
                  <a:srgbClr val="000000"/>
                </a:buClr>
                <a:buSzPts val="1200"/>
                <a:buFont typeface="Arial"/>
                <a:buNone/>
              </a:pPr>
              <a:r>
                <a:rPr b="1" i="1" lang="es-ES" sz="1200" u="none" cap="none" strike="noStrike">
                  <a:solidFill>
                    <a:srgbClr val="262626"/>
                  </a:solidFill>
                  <a:latin typeface="Calibri"/>
                  <a:ea typeface="Calibri"/>
                  <a:cs typeface="Calibri"/>
                  <a:sym typeface="Calibri"/>
                </a:rPr>
                <a:t>Probarlo en el mercado</a:t>
              </a:r>
              <a:endParaRPr b="1" i="1" sz="1200" u="none" cap="none" strike="noStrike">
                <a:solidFill>
                  <a:srgbClr val="262626"/>
                </a:solidFill>
                <a:latin typeface="Calibri"/>
                <a:ea typeface="Calibri"/>
                <a:cs typeface="Calibri"/>
                <a:sym typeface="Calibri"/>
              </a:endParaRPr>
            </a:p>
          </p:txBody>
        </p:sp>
        <p:sp>
          <p:nvSpPr>
            <p:cNvPr id="160" name="Google Shape;160;p10"/>
            <p:cNvSpPr/>
            <p:nvPr/>
          </p:nvSpPr>
          <p:spPr>
            <a:xfrm>
              <a:off x="4751388" y="1475893"/>
              <a:ext cx="4082472" cy="913209"/>
            </a:xfrm>
            <a:prstGeom prst="roundRect">
              <a:avLst>
                <a:gd fmla="val 15131" name="adj"/>
              </a:avLst>
            </a:prstGeom>
            <a:solidFill>
              <a:srgbClr val="D9DBE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ES" sz="1600" u="none" cap="none" strike="noStrike">
                  <a:solidFill>
                    <a:schemeClr val="dk1"/>
                  </a:solidFill>
                  <a:latin typeface="Calibri"/>
                  <a:ea typeface="Calibri"/>
                  <a:cs typeface="Calibri"/>
                  <a:sym typeface="Calibri"/>
                </a:rPr>
                <a:t>CREAR</a:t>
              </a:r>
              <a:endParaRPr/>
            </a:p>
            <a:p>
              <a:pPr indent="0" lvl="0" marL="0" marR="0" rtl="0" algn="ctr">
                <a:lnSpc>
                  <a:spcPct val="90000"/>
                </a:lnSpc>
                <a:spcBef>
                  <a:spcPts val="0"/>
                </a:spcBef>
                <a:spcAft>
                  <a:spcPts val="0"/>
                </a:spcAft>
                <a:buNone/>
              </a:pPr>
              <a:r>
                <a:rPr b="1" i="1" lang="es-ES" sz="1000" u="none" cap="none" strike="noStrike">
                  <a:solidFill>
                    <a:schemeClr val="dk1"/>
                  </a:solidFill>
                  <a:latin typeface="Calibri"/>
                  <a:ea typeface="Calibri"/>
                  <a:cs typeface="Calibri"/>
                  <a:sym typeface="Calibri"/>
                </a:rPr>
                <a:t>Construir el Producto Mínimo Viable</a:t>
              </a:r>
              <a:endParaRPr/>
            </a:p>
          </p:txBody>
        </p:sp>
        <p:sp>
          <p:nvSpPr>
            <p:cNvPr id="161" name="Google Shape;161;p10"/>
            <p:cNvSpPr/>
            <p:nvPr/>
          </p:nvSpPr>
          <p:spPr>
            <a:xfrm>
              <a:off x="5897720" y="2014690"/>
              <a:ext cx="1789807" cy="1789807"/>
            </a:xfrm>
            <a:prstGeom prst="ellipse">
              <a:avLst/>
            </a:prstGeom>
            <a:solidFill>
              <a:srgbClr val="FEC211"/>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s-ES" sz="1800" u="none" cap="none" strike="noStrike">
                  <a:solidFill>
                    <a:schemeClr val="lt1"/>
                  </a:solidFill>
                  <a:latin typeface="Calibri"/>
                  <a:ea typeface="Calibri"/>
                  <a:cs typeface="Calibri"/>
                  <a:sym typeface="Calibri"/>
                </a:rPr>
                <a:t>Método</a:t>
              </a:r>
              <a:endParaRPr/>
            </a:p>
            <a:p>
              <a:pPr indent="0" lvl="0" marL="0" marR="0" rtl="0" algn="ctr">
                <a:lnSpc>
                  <a:spcPct val="150000"/>
                </a:lnSpc>
                <a:spcBef>
                  <a:spcPts val="0"/>
                </a:spcBef>
                <a:spcAft>
                  <a:spcPts val="0"/>
                </a:spcAft>
                <a:buNone/>
              </a:pPr>
              <a:r>
                <a:rPr b="1" i="1" lang="es-ES" sz="1800" u="none" cap="none" strike="noStrike">
                  <a:solidFill>
                    <a:schemeClr val="dk1"/>
                  </a:solidFill>
                  <a:latin typeface="Calibri"/>
                  <a:ea typeface="Calibri"/>
                  <a:cs typeface="Calibri"/>
                  <a:sym typeface="Calibri"/>
                </a:rPr>
                <a:t>Lean Startup</a:t>
              </a:r>
              <a:endParaRPr b="1" i="1" sz="1800" u="none" cap="none" strike="noStrike">
                <a:solidFill>
                  <a:schemeClr val="dk1"/>
                </a:solidFill>
                <a:latin typeface="Calibri"/>
                <a:ea typeface="Calibri"/>
                <a:cs typeface="Calibri"/>
                <a:sym typeface="Calibri"/>
              </a:endParaRPr>
            </a:p>
          </p:txBody>
        </p:sp>
        <p:pic>
          <p:nvPicPr>
            <p:cNvPr id="162" name="Google Shape;162;p10"/>
            <p:cNvPicPr preferRelativeResize="0"/>
            <p:nvPr/>
          </p:nvPicPr>
          <p:blipFill rotWithShape="1">
            <a:blip r:embed="rId4">
              <a:alphaModFix/>
            </a:blip>
            <a:srcRect b="0" l="0" r="0" t="0"/>
            <a:stretch/>
          </p:blipFill>
          <p:spPr>
            <a:xfrm rot="453274">
              <a:off x="5648590" y="2580000"/>
              <a:ext cx="209550" cy="615950"/>
            </a:xfrm>
            <a:prstGeom prst="rect">
              <a:avLst/>
            </a:prstGeom>
            <a:noFill/>
            <a:ln>
              <a:noFill/>
            </a:ln>
          </p:spPr>
        </p:pic>
        <p:pic>
          <p:nvPicPr>
            <p:cNvPr id="163" name="Google Shape;163;p10"/>
            <p:cNvPicPr preferRelativeResize="0"/>
            <p:nvPr/>
          </p:nvPicPr>
          <p:blipFill rotWithShape="1">
            <a:blip r:embed="rId4">
              <a:alphaModFix/>
            </a:blip>
            <a:srcRect b="0" l="0" r="0" t="0"/>
            <a:stretch/>
          </p:blipFill>
          <p:spPr>
            <a:xfrm rot="10800000">
              <a:off x="7727376" y="2552146"/>
              <a:ext cx="209550" cy="615950"/>
            </a:xfrm>
            <a:prstGeom prst="rect">
              <a:avLst/>
            </a:prstGeom>
            <a:noFill/>
            <a:ln>
              <a:noFill/>
            </a:ln>
          </p:spPr>
        </p:pic>
        <p:pic>
          <p:nvPicPr>
            <p:cNvPr id="164" name="Google Shape;164;p10"/>
            <p:cNvPicPr preferRelativeResize="0"/>
            <p:nvPr/>
          </p:nvPicPr>
          <p:blipFill rotWithShape="1">
            <a:blip r:embed="rId4">
              <a:alphaModFix/>
            </a:blip>
            <a:srcRect b="0" l="0" r="0" t="0"/>
            <a:stretch/>
          </p:blipFill>
          <p:spPr>
            <a:xfrm rot="-5159191">
              <a:off x="6717457" y="3628514"/>
              <a:ext cx="241349" cy="709419"/>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nvSpPr>
        <p:spPr>
          <a:xfrm>
            <a:off x="489826" y="912813"/>
            <a:ext cx="8164347" cy="3200876"/>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Es una metodología basada en el aprendizaje continuo. Una startup se basa en el método del ensayo y error, en  esencia, se deben hacer experimentos para interactuar con los clientes potenciales, recibir </a:t>
            </a:r>
            <a:r>
              <a:rPr b="0" i="1" lang="es-ES" sz="1600" u="none" cap="none" strike="noStrike">
                <a:solidFill>
                  <a:srgbClr val="262626"/>
                </a:solidFill>
                <a:latin typeface="Calibri"/>
                <a:ea typeface="Calibri"/>
                <a:cs typeface="Calibri"/>
                <a:sym typeface="Calibri"/>
              </a:rPr>
              <a:t>feedback</a:t>
            </a:r>
            <a:r>
              <a:rPr b="0" i="0" lang="es-ES" sz="1600" u="none" cap="none" strike="noStrike">
                <a:solidFill>
                  <a:srgbClr val="262626"/>
                </a:solidFill>
                <a:latin typeface="Calibri"/>
                <a:ea typeface="Calibri"/>
                <a:cs typeface="Calibri"/>
                <a:sym typeface="Calibri"/>
              </a:rPr>
              <a:t> y aplicar los pivotes o ajustes hasta encontrar el modelo de negocio que mejor funcione.</a:t>
            </a:r>
            <a:endParaRPr b="0" i="0" sz="16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Estos experimentos intentan responder las preguntas: </a:t>
            </a:r>
            <a:endParaRPr b="0" i="0" sz="16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82563" marR="0" rtl="0" algn="l">
              <a:lnSpc>
                <a:spcPct val="100000"/>
              </a:lnSpc>
              <a:spcBef>
                <a:spcPts val="0"/>
              </a:spcBef>
              <a:spcAft>
                <a:spcPts val="0"/>
              </a:spcAft>
              <a:buClr>
                <a:srgbClr val="000000"/>
              </a:buClr>
              <a:buSzPts val="1600"/>
              <a:buFont typeface="Arial"/>
              <a:buNone/>
            </a:pPr>
            <a:r>
              <a:rPr b="1" i="0" lang="es-ES" sz="1600" u="none" cap="none" strike="noStrike">
                <a:solidFill>
                  <a:srgbClr val="00B1C2"/>
                </a:solidFill>
                <a:latin typeface="Calibri"/>
                <a:ea typeface="Calibri"/>
                <a:cs typeface="Calibri"/>
                <a:sym typeface="Calibri"/>
              </a:rPr>
              <a:t>¿Debería construirse este producto?  </a:t>
            </a:r>
            <a:endParaRPr b="0" i="0" sz="1600" u="none" cap="none" strike="noStrike">
              <a:solidFill>
                <a:srgbClr val="00B1C2"/>
              </a:solidFill>
              <a:latin typeface="Arial"/>
              <a:ea typeface="Arial"/>
              <a:cs typeface="Arial"/>
              <a:sym typeface="Arial"/>
            </a:endParaRPr>
          </a:p>
          <a:p>
            <a:pPr indent="0" lvl="0" marL="182563" marR="0" rtl="0" algn="l">
              <a:lnSpc>
                <a:spcPct val="100000"/>
              </a:lnSpc>
              <a:spcBef>
                <a:spcPts val="0"/>
              </a:spcBef>
              <a:spcAft>
                <a:spcPts val="0"/>
              </a:spcAft>
              <a:buClr>
                <a:srgbClr val="000000"/>
              </a:buClr>
              <a:buSzPts val="1600"/>
              <a:buFont typeface="Arial"/>
              <a:buNone/>
            </a:pPr>
            <a:r>
              <a:rPr b="1" i="0" lang="es-ES" sz="1600" u="none" cap="none" strike="noStrike">
                <a:solidFill>
                  <a:srgbClr val="00B1C2"/>
                </a:solidFill>
                <a:latin typeface="Calibri"/>
                <a:ea typeface="Calibri"/>
                <a:cs typeface="Calibri"/>
                <a:sym typeface="Calibri"/>
              </a:rPr>
              <a:t>¿Podemos construir un negocio sostenible en torno a este conjunto de productos y servicios?</a:t>
            </a:r>
            <a:endParaRPr b="0" i="0" sz="1600" u="none" cap="none" strike="noStrike">
              <a:solidFill>
                <a:srgbClr val="00B1C2"/>
              </a:solidFill>
              <a:latin typeface="Arial"/>
              <a:ea typeface="Arial"/>
              <a:cs typeface="Arial"/>
              <a:sym typeface="Arial"/>
            </a:endParaRPr>
          </a:p>
          <a:p>
            <a:pPr indent="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En esta fase se debe desarrollar el Producto Mínimo Viable (MVP, cuyas siglas en inglés), es decir, el producto con las mínimas funcionalidades para hacer experimentos y acopiar toda información necesaria hasta validar el modelo de negocio.</a:t>
            </a:r>
            <a:endParaRPr b="0" i="0" sz="1600" u="none" cap="none" strike="noStrike">
              <a:solidFill>
                <a:srgbClr val="000000"/>
              </a:solidFill>
              <a:latin typeface="Arial"/>
              <a:ea typeface="Arial"/>
              <a:cs typeface="Arial"/>
              <a:sym typeface="Arial"/>
            </a:endParaRPr>
          </a:p>
        </p:txBody>
      </p:sp>
      <p:sp>
        <p:nvSpPr>
          <p:cNvPr id="171" name="Google Shape;171;p1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LEAN STARTUP</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2"/>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178" name="Google Shape;178;p12"/>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“EL MÉTODO LEAN STARTUP (ERIC RIES) - RESUMEN ANIMADO” </a:t>
            </a:r>
            <a:endParaRPr/>
          </a:p>
          <a:p>
            <a:pPr indent="44450" lvl="0" marL="177800" marR="0" rtl="0" algn="l">
              <a:lnSpc>
                <a:spcPct val="100000"/>
              </a:lnSpc>
              <a:spcBef>
                <a:spcPts val="600"/>
              </a:spcBef>
              <a:spcAft>
                <a:spcPts val="0"/>
              </a:spcAft>
              <a:buClr>
                <a:srgbClr val="000000"/>
              </a:buClr>
              <a:buSzPts val="1100"/>
              <a:buFont typeface="Arial"/>
              <a:buNone/>
            </a:pPr>
            <a:r>
              <a:rPr b="0" i="0" lang="es-ES" sz="1100" u="none" cap="none" strike="noStrike">
                <a:solidFill>
                  <a:srgbClr val="7F7F7F"/>
                </a:solidFill>
                <a:latin typeface="Calibri"/>
                <a:ea typeface="Calibri"/>
                <a:cs typeface="Calibri"/>
                <a:sym typeface="Calibri"/>
              </a:rPr>
              <a:t>www.youtube.com/watch?v=u9QFvgsAmNk&amp;ab_channel=VisualAnanda</a:t>
            </a:r>
            <a:endParaRPr b="0" i="0" sz="1100" u="none" cap="none" strike="noStrike">
              <a:solidFill>
                <a:srgbClr val="7F7F7F"/>
              </a:solidFill>
              <a:latin typeface="Calibri"/>
              <a:ea typeface="Calibri"/>
              <a:cs typeface="Calibri"/>
              <a:sym typeface="Calibri"/>
            </a:endParaRPr>
          </a:p>
        </p:txBody>
      </p:sp>
      <p:sp>
        <p:nvSpPr>
          <p:cNvPr id="179" name="Google Shape;179;p1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180" name="Google Shape;180;p12"/>
          <p:cNvGrpSpPr/>
          <p:nvPr/>
        </p:nvGrpSpPr>
        <p:grpSpPr>
          <a:xfrm>
            <a:off x="514858" y="499074"/>
            <a:ext cx="131794" cy="132296"/>
            <a:chOff x="511902" y="912279"/>
            <a:chExt cx="281320" cy="282391"/>
          </a:xfrm>
        </p:grpSpPr>
        <p:sp>
          <p:nvSpPr>
            <p:cNvPr id="181" name="Google Shape;181;p1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82" name="Google Shape;182;p12"/>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183" name="Google Shape;183;p12"/>
          <p:cNvPicPr preferRelativeResize="0"/>
          <p:nvPr/>
        </p:nvPicPr>
        <p:blipFill rotWithShape="1">
          <a:blip r:embed="rId5">
            <a:alphaModFix/>
          </a:blip>
          <a:srcRect b="0" l="0" r="0" t="0"/>
          <a:stretch/>
        </p:blipFill>
        <p:spPr>
          <a:xfrm>
            <a:off x="1504950" y="4658654"/>
            <a:ext cx="185286" cy="177874"/>
          </a:xfrm>
          <a:prstGeom prst="rect">
            <a:avLst/>
          </a:prstGeom>
          <a:noFill/>
          <a:ln>
            <a:noFill/>
          </a:ln>
        </p:spPr>
      </p:pic>
      <p:pic>
        <p:nvPicPr>
          <p:cNvPr id="184" name="Google Shape;184;p12"/>
          <p:cNvPicPr preferRelativeResize="0"/>
          <p:nvPr/>
        </p:nvPicPr>
        <p:blipFill rotWithShape="1">
          <a:blip r:embed="rId6">
            <a:alphaModFix/>
          </a:blip>
          <a:srcRect b="18632" l="0" r="0" t="-60"/>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3"/>
          <p:cNvSpPr txBox="1"/>
          <p:nvPr/>
        </p:nvSpPr>
        <p:spPr>
          <a:xfrm>
            <a:off x="503237" y="912813"/>
            <a:ext cx="7984800"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VENTAJAS DEL MÉTODO LEAN STARTUP</a:t>
            </a:r>
            <a:endParaRPr b="0" i="0" sz="1400" u="none" cap="none" strike="noStrike">
              <a:solidFill>
                <a:srgbClr val="000000"/>
              </a:solidFill>
              <a:latin typeface="Arial"/>
              <a:ea typeface="Arial"/>
              <a:cs typeface="Arial"/>
              <a:sym typeface="Arial"/>
            </a:endParaRPr>
          </a:p>
        </p:txBody>
      </p:sp>
      <p:sp>
        <p:nvSpPr>
          <p:cNvPr id="191" name="Google Shape;191;p1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LEAN STARTUP</a:t>
            </a:r>
            <a:endParaRPr b="0" i="0" sz="1000" u="none" cap="none" strike="noStrike">
              <a:solidFill>
                <a:srgbClr val="A5A5A5"/>
              </a:solidFill>
              <a:latin typeface="Calibri"/>
              <a:ea typeface="Calibri"/>
              <a:cs typeface="Calibri"/>
              <a:sym typeface="Calibri"/>
            </a:endParaRPr>
          </a:p>
        </p:txBody>
      </p:sp>
      <p:sp>
        <p:nvSpPr>
          <p:cNvPr id="192" name="Google Shape;192;p13"/>
          <p:cNvSpPr/>
          <p:nvPr/>
        </p:nvSpPr>
        <p:spPr>
          <a:xfrm>
            <a:off x="793980" y="1439428"/>
            <a:ext cx="3598633"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Permite estructurar la idea para llevarla al mercado.</a:t>
            </a:r>
            <a:endParaRPr b="0" i="0" sz="1400" u="none" cap="none" strike="noStrike">
              <a:solidFill>
                <a:srgbClr val="000000"/>
              </a:solidFill>
              <a:latin typeface="Arial"/>
              <a:ea typeface="Arial"/>
              <a:cs typeface="Arial"/>
              <a:sym typeface="Arial"/>
            </a:endParaRPr>
          </a:p>
        </p:txBody>
      </p:sp>
      <p:cxnSp>
        <p:nvCxnSpPr>
          <p:cNvPr id="193" name="Google Shape;193;p13"/>
          <p:cNvCxnSpPr/>
          <p:nvPr/>
        </p:nvCxnSpPr>
        <p:spPr>
          <a:xfrm>
            <a:off x="579579" y="1642298"/>
            <a:ext cx="0" cy="422376"/>
          </a:xfrm>
          <a:prstGeom prst="straightConnector1">
            <a:avLst/>
          </a:prstGeom>
          <a:noFill/>
          <a:ln cap="flat" cmpd="sng" w="12700">
            <a:solidFill>
              <a:srgbClr val="EE4639"/>
            </a:solidFill>
            <a:prstDash val="solid"/>
            <a:round/>
            <a:headEnd len="sm" w="sm" type="none"/>
            <a:tailEnd len="sm" w="sm" type="none"/>
          </a:ln>
        </p:spPr>
      </p:cxnSp>
      <p:sp>
        <p:nvSpPr>
          <p:cNvPr id="194" name="Google Shape;194;p13"/>
          <p:cNvSpPr/>
          <p:nvPr/>
        </p:nvSpPr>
        <p:spPr>
          <a:xfrm>
            <a:off x="793981" y="2064674"/>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Disminuye la tasa de fracaso para nuevos emprendimientos.</a:t>
            </a:r>
            <a:endParaRPr b="0" i="0" sz="1400" u="none" cap="none" strike="noStrike">
              <a:solidFill>
                <a:srgbClr val="000000"/>
              </a:solidFill>
              <a:latin typeface="Arial"/>
              <a:ea typeface="Arial"/>
              <a:cs typeface="Arial"/>
              <a:sym typeface="Arial"/>
            </a:endParaRPr>
          </a:p>
        </p:txBody>
      </p:sp>
      <p:sp>
        <p:nvSpPr>
          <p:cNvPr id="195" name="Google Shape;195;p13"/>
          <p:cNvSpPr/>
          <p:nvPr/>
        </p:nvSpPr>
        <p:spPr>
          <a:xfrm>
            <a:off x="793981" y="2689920"/>
            <a:ext cx="3598632"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Optimiza el circuito de producción y la cadena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de valor.</a:t>
            </a:r>
            <a:endParaRPr b="0" i="0" sz="1400" u="none" cap="none" strike="noStrike">
              <a:solidFill>
                <a:srgbClr val="000000"/>
              </a:solidFill>
              <a:latin typeface="Arial"/>
              <a:ea typeface="Arial"/>
              <a:cs typeface="Arial"/>
              <a:sym typeface="Arial"/>
            </a:endParaRPr>
          </a:p>
        </p:txBody>
      </p:sp>
      <p:sp>
        <p:nvSpPr>
          <p:cNvPr id="196" name="Google Shape;196;p13"/>
          <p:cNvSpPr/>
          <p:nvPr/>
        </p:nvSpPr>
        <p:spPr>
          <a:xfrm>
            <a:off x="503237" y="144920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7" name="Google Shape;197;p13"/>
          <p:cNvSpPr/>
          <p:nvPr/>
        </p:nvSpPr>
        <p:spPr>
          <a:xfrm>
            <a:off x="503237" y="21008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8" name="Google Shape;198;p13"/>
          <p:cNvSpPr/>
          <p:nvPr/>
        </p:nvSpPr>
        <p:spPr>
          <a:xfrm>
            <a:off x="793980" y="3315166"/>
            <a:ext cx="3598633"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Asegura el correcto ajuste del producto o servicio cumplimentando las necesidades y requerimientos básicos del Público Objetivo.</a:t>
            </a:r>
            <a:endParaRPr b="0" i="0" sz="1400" u="none" cap="none" strike="noStrike">
              <a:solidFill>
                <a:srgbClr val="000000"/>
              </a:solidFill>
              <a:latin typeface="Arial"/>
              <a:ea typeface="Arial"/>
              <a:cs typeface="Arial"/>
              <a:sym typeface="Arial"/>
            </a:endParaRPr>
          </a:p>
        </p:txBody>
      </p:sp>
      <p:sp>
        <p:nvSpPr>
          <p:cNvPr id="199" name="Google Shape;199;p13"/>
          <p:cNvSpPr/>
          <p:nvPr/>
        </p:nvSpPr>
        <p:spPr>
          <a:xfrm>
            <a:off x="793980" y="4155856"/>
            <a:ext cx="3598633"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Reduce la posibilidad de invertir fondos en innovaciones o ajustes no requeridos por el público objetivo.</a:t>
            </a:r>
            <a:endParaRPr b="0" i="0" sz="1400" u="none" cap="none" strike="noStrike">
              <a:solidFill>
                <a:srgbClr val="000000"/>
              </a:solidFill>
              <a:latin typeface="Arial"/>
              <a:ea typeface="Arial"/>
              <a:cs typeface="Arial"/>
              <a:sym typeface="Arial"/>
            </a:endParaRPr>
          </a:p>
        </p:txBody>
      </p:sp>
      <p:sp>
        <p:nvSpPr>
          <p:cNvPr id="200" name="Google Shape;200;p13"/>
          <p:cNvSpPr/>
          <p:nvPr/>
        </p:nvSpPr>
        <p:spPr>
          <a:xfrm>
            <a:off x="503237" y="419078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01" name="Google Shape;201;p13"/>
          <p:cNvPicPr preferRelativeResize="0"/>
          <p:nvPr/>
        </p:nvPicPr>
        <p:blipFill rotWithShape="1">
          <a:blip r:embed="rId3">
            <a:alphaModFix/>
          </a:blip>
          <a:srcRect b="0" l="0" r="0" t="0"/>
          <a:stretch/>
        </p:blipFill>
        <p:spPr>
          <a:xfrm>
            <a:off x="4751387" y="912812"/>
            <a:ext cx="3924301" cy="4313317"/>
          </a:xfrm>
          <a:prstGeom prst="rect">
            <a:avLst/>
          </a:prstGeom>
          <a:noFill/>
          <a:ln>
            <a:noFill/>
          </a:ln>
        </p:spPr>
      </p:pic>
      <p:cxnSp>
        <p:nvCxnSpPr>
          <p:cNvPr id="202" name="Google Shape;202;p13"/>
          <p:cNvCxnSpPr/>
          <p:nvPr/>
        </p:nvCxnSpPr>
        <p:spPr>
          <a:xfrm>
            <a:off x="579579" y="2268599"/>
            <a:ext cx="0" cy="422376"/>
          </a:xfrm>
          <a:prstGeom prst="straightConnector1">
            <a:avLst/>
          </a:prstGeom>
          <a:noFill/>
          <a:ln cap="flat" cmpd="sng" w="12700">
            <a:solidFill>
              <a:srgbClr val="EE4639"/>
            </a:solidFill>
            <a:prstDash val="solid"/>
            <a:round/>
            <a:headEnd len="sm" w="sm" type="none"/>
            <a:tailEnd len="sm" w="sm" type="none"/>
          </a:ln>
        </p:spPr>
      </p:cxnSp>
      <p:sp>
        <p:nvSpPr>
          <p:cNvPr id="203" name="Google Shape;203;p13"/>
          <p:cNvSpPr/>
          <p:nvPr/>
        </p:nvSpPr>
        <p:spPr>
          <a:xfrm>
            <a:off x="503237" y="2727184"/>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4" name="Google Shape;204;p13"/>
          <p:cNvCxnSpPr/>
          <p:nvPr/>
        </p:nvCxnSpPr>
        <p:spPr>
          <a:xfrm>
            <a:off x="579579" y="2899075"/>
            <a:ext cx="0" cy="422376"/>
          </a:xfrm>
          <a:prstGeom prst="straightConnector1">
            <a:avLst/>
          </a:prstGeom>
          <a:noFill/>
          <a:ln cap="flat" cmpd="sng" w="12700">
            <a:solidFill>
              <a:srgbClr val="EE4639"/>
            </a:solidFill>
            <a:prstDash val="solid"/>
            <a:round/>
            <a:headEnd len="sm" w="sm" type="none"/>
            <a:tailEnd len="sm" w="sm" type="none"/>
          </a:ln>
        </p:spPr>
      </p:cxnSp>
      <p:sp>
        <p:nvSpPr>
          <p:cNvPr id="205" name="Google Shape;205;p13"/>
          <p:cNvSpPr/>
          <p:nvPr/>
        </p:nvSpPr>
        <p:spPr>
          <a:xfrm>
            <a:off x="503237" y="334065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6" name="Google Shape;206;p13"/>
          <p:cNvCxnSpPr/>
          <p:nvPr/>
        </p:nvCxnSpPr>
        <p:spPr>
          <a:xfrm>
            <a:off x="579579" y="3518200"/>
            <a:ext cx="0" cy="672581"/>
          </a:xfrm>
          <a:prstGeom prst="straightConnector1">
            <a:avLst/>
          </a:prstGeom>
          <a:noFill/>
          <a:ln cap="flat" cmpd="sng" w="12700">
            <a:solidFill>
              <a:srgbClr val="EE4639"/>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3" name="Google Shape;213;p1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BUYER</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PERSONA</a:t>
            </a:r>
            <a:endParaRPr/>
          </a:p>
        </p:txBody>
      </p:sp>
      <p:pic>
        <p:nvPicPr>
          <p:cNvPr id="214" name="Google Shape;214;p1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nvSpPr>
        <p:spPr>
          <a:xfrm>
            <a:off x="503237" y="912813"/>
            <a:ext cx="4018457" cy="3939540"/>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Es la representación de una persona ficticia que muestra al cliente ideal de una empresa. (También conocido como "avatar del cliente").</a:t>
            </a:r>
            <a:endParaRPr b="0" i="0" sz="1600" u="none" cap="none" strike="noStrike">
              <a:solidFill>
                <a:schemeClr val="dk1"/>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El objetivo es </a:t>
            </a:r>
            <a:r>
              <a:rPr b="1" i="0" lang="es-ES" sz="1600" u="none" cap="none" strike="noStrike">
                <a:solidFill>
                  <a:schemeClr val="dk1"/>
                </a:solidFill>
                <a:latin typeface="Calibri"/>
                <a:ea typeface="Calibri"/>
                <a:cs typeface="Calibri"/>
                <a:sym typeface="Calibri"/>
              </a:rPr>
              <a:t>entender mejor al cliente ideal y cómo brindarle valor</a:t>
            </a:r>
            <a:r>
              <a:rPr b="0" i="0" lang="es-ES" sz="1600" u="none" cap="none" strike="noStrike">
                <a:solidFill>
                  <a:schemeClr val="dk1"/>
                </a:solidFill>
                <a:latin typeface="Calibri"/>
                <a:ea typeface="Calibri"/>
                <a:cs typeface="Calibri"/>
                <a:sym typeface="Calibri"/>
              </a:rPr>
              <a:t>, enfocando los esfuerzos de marketing en la adquisición y retención de clientes del negocio. </a:t>
            </a:r>
            <a:endParaRPr b="0" i="0" sz="1600" u="none" cap="none" strike="noStrike">
              <a:solidFill>
                <a:schemeClr val="dk1"/>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De este modo, se puede descubrir cuáles son sus </a:t>
            </a:r>
            <a:r>
              <a:rPr b="1" i="0" lang="es-ES" sz="1600" u="none" cap="none" strike="noStrike">
                <a:solidFill>
                  <a:schemeClr val="dk1"/>
                </a:solidFill>
                <a:latin typeface="Calibri"/>
                <a:ea typeface="Calibri"/>
                <a:cs typeface="Calibri"/>
                <a:sym typeface="Calibri"/>
              </a:rPr>
              <a:t>motivaciones, mayores preocupaciones, qué es lo que necesita</a:t>
            </a:r>
            <a:r>
              <a:rPr b="0" i="0" lang="es-ES" sz="1600" u="none" cap="none" strike="noStrike">
                <a:solidFill>
                  <a:schemeClr val="dk1"/>
                </a:solidFill>
                <a:latin typeface="Calibri"/>
                <a:ea typeface="Calibri"/>
                <a:cs typeface="Calibri"/>
                <a:sym typeface="Calibri"/>
              </a:rPr>
              <a:t>, cuáles son sus hábitos de consumo, circunstancias laborales y personales, qué retos tiene, cuáles redes sociales utiliza, permitiendo personalizar estrategias y mensajes con precisión.</a:t>
            </a:r>
            <a:endParaRPr b="0" i="0" sz="1600" u="none" cap="none" strike="noStrike">
              <a:solidFill>
                <a:schemeClr val="dk1"/>
              </a:solidFill>
              <a:latin typeface="Arial"/>
              <a:ea typeface="Arial"/>
              <a:cs typeface="Arial"/>
              <a:sym typeface="Arial"/>
            </a:endParaRPr>
          </a:p>
        </p:txBody>
      </p:sp>
      <p:pic>
        <p:nvPicPr>
          <p:cNvPr descr="Lo que debes saber del Buyer Persona - Tecnosoluciones" id="221" name="Google Shape;221;p15"/>
          <p:cNvPicPr preferRelativeResize="0"/>
          <p:nvPr/>
        </p:nvPicPr>
        <p:blipFill rotWithShape="1">
          <a:blip r:embed="rId3">
            <a:alphaModFix/>
          </a:blip>
          <a:srcRect b="0" l="0" r="0" t="0"/>
          <a:stretch/>
        </p:blipFill>
        <p:spPr>
          <a:xfrm>
            <a:off x="4622308" y="1526651"/>
            <a:ext cx="4269734" cy="2904033"/>
          </a:xfrm>
          <a:prstGeom prst="rect">
            <a:avLst/>
          </a:prstGeom>
          <a:noFill/>
          <a:ln>
            <a:noFill/>
          </a:ln>
        </p:spPr>
      </p:pic>
      <p:sp>
        <p:nvSpPr>
          <p:cNvPr id="222" name="Google Shape;222;p1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nvSpPr>
        <p:spPr>
          <a:xfrm>
            <a:off x="503237" y="912813"/>
            <a:ext cx="7338436" cy="352404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PROCESO PARA DEFINIR EL ‘BUYER PERSONA’:</a:t>
            </a:r>
            <a:endParaRPr b="0" i="0" sz="1400" u="none" cap="none" strike="noStrike">
              <a:solidFill>
                <a:schemeClr val="dk1"/>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1" i="0" lang="es-ES" sz="1600" u="none" cap="none" strike="noStrike">
                <a:solidFill>
                  <a:srgbClr val="EE4639"/>
                </a:solidFill>
                <a:latin typeface="Calibri"/>
                <a:ea typeface="Calibri"/>
                <a:cs typeface="Calibri"/>
                <a:sym typeface="Calibri"/>
              </a:rPr>
              <a:t>Paso 1: Encuesta al cliente/cliente potencial</a:t>
            </a:r>
            <a:endParaRPr b="1" i="0" sz="1600" u="none" cap="none" strike="noStrike">
              <a:solidFill>
                <a:srgbClr val="EE4639"/>
              </a:solidFill>
              <a:latin typeface="Calibri"/>
              <a:ea typeface="Calibri"/>
              <a:cs typeface="Calibri"/>
              <a:sym typeface="Calibri"/>
            </a:endParaRPr>
          </a:p>
          <a:p>
            <a:pPr indent="-174625" lvl="0" marL="182563" marR="0" rtl="0" algn="l">
              <a:lnSpc>
                <a:spcPct val="100000"/>
              </a:lnSpc>
              <a:spcBef>
                <a:spcPts val="0"/>
              </a:spcBef>
              <a:spcAft>
                <a:spcPts val="0"/>
              </a:spcAft>
              <a:buClr>
                <a:srgbClr val="262626"/>
              </a:buClr>
              <a:buSzPts val="1600"/>
              <a:buFont typeface="Arial"/>
              <a:buChar char="•"/>
            </a:pPr>
            <a:r>
              <a:rPr b="0" i="0" lang="es-ES" sz="1600" u="none" cap="none" strike="noStrike">
                <a:solidFill>
                  <a:schemeClr val="dk1"/>
                </a:solidFill>
                <a:latin typeface="Calibri"/>
                <a:ea typeface="Calibri"/>
                <a:cs typeface="Calibri"/>
                <a:sym typeface="Calibri"/>
              </a:rPr>
              <a:t>Si hay clientes actuales, conversa con ellos uno a uno. Haz esto al menos una o dos veces al año.</a:t>
            </a:r>
            <a:endParaRPr b="0" i="0" sz="1600" u="none" cap="none" strike="noStrike">
              <a:solidFill>
                <a:schemeClr val="dk1"/>
              </a:solidFill>
              <a:latin typeface="Arial"/>
              <a:ea typeface="Arial"/>
              <a:cs typeface="Arial"/>
              <a:sym typeface="Arial"/>
            </a:endParaRPr>
          </a:p>
          <a:p>
            <a:pPr indent="-174625" lvl="0" marL="182563" marR="0" rtl="0" algn="l">
              <a:lnSpc>
                <a:spcPct val="100000"/>
              </a:lnSpc>
              <a:spcBef>
                <a:spcPts val="0"/>
              </a:spcBef>
              <a:spcAft>
                <a:spcPts val="0"/>
              </a:spcAft>
              <a:buClr>
                <a:srgbClr val="262626"/>
              </a:buClr>
              <a:buSzPts val="1600"/>
              <a:buFont typeface="Arial"/>
              <a:buChar char="•"/>
            </a:pPr>
            <a:r>
              <a:rPr b="0" i="0" lang="es-ES" sz="1600" u="none" cap="none" strike="noStrike">
                <a:solidFill>
                  <a:schemeClr val="dk1"/>
                </a:solidFill>
                <a:latin typeface="Calibri"/>
                <a:ea typeface="Calibri"/>
                <a:cs typeface="Calibri"/>
                <a:sym typeface="Calibri"/>
              </a:rPr>
              <a:t>Si no hay clientes, conversa con suscriptores, seguidores de redes sociales u otros clientes potenciales.</a:t>
            </a:r>
            <a:endParaRPr b="0" i="0" sz="1600" u="none" cap="none" strike="noStrike">
              <a:solidFill>
                <a:schemeClr val="dk1"/>
              </a:solidFill>
              <a:latin typeface="Arial"/>
              <a:ea typeface="Arial"/>
              <a:cs typeface="Arial"/>
              <a:sym typeface="Arial"/>
            </a:endParaRPr>
          </a:p>
          <a:p>
            <a:pPr indent="-174625" lvl="0" marL="182563" marR="0" rtl="0" algn="l">
              <a:lnSpc>
                <a:spcPct val="100000"/>
              </a:lnSpc>
              <a:spcBef>
                <a:spcPts val="0"/>
              </a:spcBef>
              <a:spcAft>
                <a:spcPts val="0"/>
              </a:spcAft>
              <a:buClr>
                <a:srgbClr val="262626"/>
              </a:buClr>
              <a:buSzPts val="1600"/>
              <a:buFont typeface="Arial"/>
              <a:buChar char="•"/>
            </a:pPr>
            <a:r>
              <a:rPr b="0" i="0" lang="es-ES" sz="1600" u="none" cap="none" strike="noStrike">
                <a:solidFill>
                  <a:schemeClr val="dk1"/>
                </a:solidFill>
                <a:latin typeface="Calibri"/>
                <a:ea typeface="Calibri"/>
                <a:cs typeface="Calibri"/>
                <a:sym typeface="Calibri"/>
              </a:rPr>
              <a:t>Si no es así, conversa con los clientes o clientes potenciales de los competidores.</a:t>
            </a:r>
            <a:endParaRPr b="0" i="0" sz="1600" u="none" cap="none" strike="noStrike">
              <a:solidFill>
                <a:schemeClr val="dk1"/>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EE4639"/>
                </a:solidFill>
                <a:latin typeface="Calibri"/>
                <a:ea typeface="Calibri"/>
                <a:cs typeface="Calibri"/>
                <a:sym typeface="Calibri"/>
              </a:rPr>
              <a:t>Paso 2: investigación en línea</a:t>
            </a:r>
            <a:endParaRPr b="0" i="0" sz="1600" u="none" cap="none" strike="noStrike">
              <a:solidFill>
                <a:srgbClr val="EE4639"/>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Principalmente a través de perfiles de redes sociales, intenta leer entre líneas para descubrir qué es lo que motiva a esa persona (no solo lo que quiere que el mundo vea).</a:t>
            </a:r>
            <a:endParaRPr b="0" i="0" sz="1600" u="none" cap="none" strike="noStrike">
              <a:solidFill>
                <a:schemeClr val="dk1"/>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EE4639"/>
                </a:solidFill>
                <a:latin typeface="Calibri"/>
                <a:ea typeface="Calibri"/>
                <a:cs typeface="Calibri"/>
                <a:sym typeface="Calibri"/>
              </a:rPr>
              <a:t>Paso 3: Avatar</a:t>
            </a:r>
            <a:endParaRPr b="0" i="0" sz="1600" u="none" cap="none" strike="noStrike">
              <a:solidFill>
                <a:srgbClr val="EE4639"/>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Donde realmente escribirás todo lo que sabes sobre el cliente ideal.</a:t>
            </a:r>
            <a:endParaRPr b="0" i="0" sz="1600" u="none" cap="none" strike="noStrike">
              <a:solidFill>
                <a:schemeClr val="dk1"/>
              </a:solidFill>
              <a:latin typeface="Calibri"/>
              <a:ea typeface="Calibri"/>
              <a:cs typeface="Calibri"/>
              <a:sym typeface="Calibri"/>
            </a:endParaRPr>
          </a:p>
        </p:txBody>
      </p:sp>
      <p:sp>
        <p:nvSpPr>
          <p:cNvPr id="229" name="Google Shape;229;p1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nvSpPr>
        <p:spPr>
          <a:xfrm>
            <a:off x="503238" y="921660"/>
            <a:ext cx="388937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262626"/>
                </a:solidFill>
                <a:latin typeface="Calibri"/>
                <a:ea typeface="Calibri"/>
                <a:cs typeface="Calibri"/>
                <a:sym typeface="Calibri"/>
              </a:rPr>
              <a:t>PARA CREAR UN BUYER PERSONA DEBES DEFINIR:</a:t>
            </a:r>
            <a:endParaRPr b="0" i="0" sz="1400" u="none" cap="none" strike="noStrike">
              <a:solidFill>
                <a:srgbClr val="000000"/>
              </a:solidFill>
              <a:latin typeface="Arial"/>
              <a:ea typeface="Arial"/>
              <a:cs typeface="Arial"/>
              <a:sym typeface="Arial"/>
            </a:endParaRPr>
          </a:p>
        </p:txBody>
      </p:sp>
      <p:pic>
        <p:nvPicPr>
          <p:cNvPr descr="Buyer persona? Qué es y por qué hará que vendas más" id="236" name="Google Shape;236;p17"/>
          <p:cNvPicPr preferRelativeResize="0"/>
          <p:nvPr/>
        </p:nvPicPr>
        <p:blipFill rotWithShape="1">
          <a:blip r:embed="rId3">
            <a:alphaModFix/>
          </a:blip>
          <a:srcRect b="0" l="6748" r="8691" t="-34999"/>
          <a:stretch/>
        </p:blipFill>
        <p:spPr>
          <a:xfrm>
            <a:off x="4751388" y="912813"/>
            <a:ext cx="3924298" cy="4321175"/>
          </a:xfrm>
          <a:prstGeom prst="rect">
            <a:avLst/>
          </a:prstGeom>
          <a:solidFill>
            <a:srgbClr val="A0D9E8"/>
          </a:solidFill>
          <a:ln>
            <a:noFill/>
          </a:ln>
        </p:spPr>
      </p:pic>
      <p:sp>
        <p:nvSpPr>
          <p:cNvPr id="237" name="Google Shape;237;p1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238" name="Google Shape;238;p17"/>
          <p:cNvSpPr/>
          <p:nvPr/>
        </p:nvSpPr>
        <p:spPr>
          <a:xfrm>
            <a:off x="1181947" y="1596731"/>
            <a:ext cx="3069696"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Nombre</a:t>
            </a:r>
            <a:endParaRPr b="0" i="0" sz="1400" u="none" cap="none" strike="noStrike">
              <a:solidFill>
                <a:schemeClr val="dk1"/>
              </a:solidFill>
              <a:latin typeface="Arial"/>
              <a:ea typeface="Arial"/>
              <a:cs typeface="Arial"/>
              <a:sym typeface="Arial"/>
            </a:endParaRPr>
          </a:p>
        </p:txBody>
      </p:sp>
      <p:sp>
        <p:nvSpPr>
          <p:cNvPr id="239" name="Google Shape;239;p17"/>
          <p:cNvSpPr/>
          <p:nvPr/>
        </p:nvSpPr>
        <p:spPr>
          <a:xfrm>
            <a:off x="407471" y="15286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01</a:t>
            </a:r>
            <a:endParaRPr b="1" i="0" sz="2400" u="none" cap="none" strike="noStrike">
              <a:solidFill>
                <a:srgbClr val="01B1C3"/>
              </a:solidFill>
              <a:latin typeface="Calibri"/>
              <a:ea typeface="Calibri"/>
              <a:cs typeface="Calibri"/>
              <a:sym typeface="Calibri"/>
            </a:endParaRPr>
          </a:p>
        </p:txBody>
      </p:sp>
      <p:cxnSp>
        <p:nvCxnSpPr>
          <p:cNvPr id="240" name="Google Shape;240;p17"/>
          <p:cNvCxnSpPr>
            <a:endCxn id="241" idx="4"/>
          </p:cNvCxnSpPr>
          <p:nvPr/>
        </p:nvCxnSpPr>
        <p:spPr>
          <a:xfrm>
            <a:off x="963495" y="1654725"/>
            <a:ext cx="0" cy="2505000"/>
          </a:xfrm>
          <a:prstGeom prst="straightConnector1">
            <a:avLst/>
          </a:prstGeom>
          <a:noFill/>
          <a:ln cap="flat" cmpd="sng" w="12700">
            <a:solidFill>
              <a:srgbClr val="01B1C3"/>
            </a:solidFill>
            <a:prstDash val="solid"/>
            <a:round/>
            <a:headEnd len="sm" w="sm" type="none"/>
            <a:tailEnd len="sm" w="sm" type="none"/>
          </a:ln>
        </p:spPr>
      </p:cxnSp>
      <p:sp>
        <p:nvSpPr>
          <p:cNvPr id="242" name="Google Shape;242;p17"/>
          <p:cNvSpPr/>
          <p:nvPr/>
        </p:nvSpPr>
        <p:spPr>
          <a:xfrm>
            <a:off x="407471" y="2140049"/>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02</a:t>
            </a:r>
            <a:endParaRPr b="1" i="0" sz="2400" u="none" cap="none" strike="noStrike">
              <a:solidFill>
                <a:srgbClr val="01B1C3"/>
              </a:solidFill>
              <a:latin typeface="Calibri"/>
              <a:ea typeface="Calibri"/>
              <a:cs typeface="Calibri"/>
              <a:sym typeface="Calibri"/>
            </a:endParaRPr>
          </a:p>
        </p:txBody>
      </p:sp>
      <p:sp>
        <p:nvSpPr>
          <p:cNvPr id="243" name="Google Shape;243;p17"/>
          <p:cNvSpPr/>
          <p:nvPr/>
        </p:nvSpPr>
        <p:spPr>
          <a:xfrm>
            <a:off x="407471" y="273666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03</a:t>
            </a:r>
            <a:endParaRPr b="1" i="0" sz="2800" u="none" cap="none" strike="noStrike">
              <a:solidFill>
                <a:srgbClr val="01B1C3"/>
              </a:solidFill>
              <a:latin typeface="Calibri"/>
              <a:ea typeface="Calibri"/>
              <a:cs typeface="Calibri"/>
              <a:sym typeface="Calibri"/>
            </a:endParaRPr>
          </a:p>
        </p:txBody>
      </p:sp>
      <p:sp>
        <p:nvSpPr>
          <p:cNvPr id="244" name="Google Shape;244;p17"/>
          <p:cNvSpPr/>
          <p:nvPr/>
        </p:nvSpPr>
        <p:spPr>
          <a:xfrm>
            <a:off x="1181947" y="2197906"/>
            <a:ext cx="3069696"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Características sociodemográficas</a:t>
            </a:r>
            <a:endParaRPr b="0" i="0" sz="1400" u="none" cap="none" strike="noStrike">
              <a:solidFill>
                <a:schemeClr val="dk1"/>
              </a:solidFill>
              <a:latin typeface="Arial"/>
              <a:ea typeface="Arial"/>
              <a:cs typeface="Arial"/>
              <a:sym typeface="Arial"/>
            </a:endParaRPr>
          </a:p>
        </p:txBody>
      </p:sp>
      <p:sp>
        <p:nvSpPr>
          <p:cNvPr id="245" name="Google Shape;245;p17"/>
          <p:cNvSpPr/>
          <p:nvPr/>
        </p:nvSpPr>
        <p:spPr>
          <a:xfrm>
            <a:off x="1181947" y="2799081"/>
            <a:ext cx="3069696"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Descripción de su personalidad</a:t>
            </a:r>
            <a:endParaRPr b="0" i="0" sz="1400" u="none" cap="none" strike="noStrike">
              <a:solidFill>
                <a:schemeClr val="dk1"/>
              </a:solidFill>
              <a:latin typeface="Arial"/>
              <a:ea typeface="Arial"/>
              <a:cs typeface="Arial"/>
              <a:sym typeface="Arial"/>
            </a:endParaRPr>
          </a:p>
        </p:txBody>
      </p:sp>
      <p:grpSp>
        <p:nvGrpSpPr>
          <p:cNvPr id="246" name="Google Shape;246;p17"/>
          <p:cNvGrpSpPr/>
          <p:nvPr/>
        </p:nvGrpSpPr>
        <p:grpSpPr>
          <a:xfrm>
            <a:off x="893100" y="1632721"/>
            <a:ext cx="140792" cy="140258"/>
            <a:chOff x="3427964" y="2244682"/>
            <a:chExt cx="225891" cy="225034"/>
          </a:xfrm>
        </p:grpSpPr>
        <p:sp>
          <p:nvSpPr>
            <p:cNvPr id="247" name="Google Shape;247;p1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1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49" name="Google Shape;249;p17"/>
          <p:cNvSpPr/>
          <p:nvPr/>
        </p:nvSpPr>
        <p:spPr>
          <a:xfrm>
            <a:off x="1181947" y="3400256"/>
            <a:ext cx="3069696"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Análisis de sus intereses y objetivos</a:t>
            </a:r>
            <a:endParaRPr b="0" i="0" sz="1400" u="none" cap="none" strike="noStrike">
              <a:solidFill>
                <a:schemeClr val="dk1"/>
              </a:solidFill>
              <a:latin typeface="Arial"/>
              <a:ea typeface="Arial"/>
              <a:cs typeface="Arial"/>
              <a:sym typeface="Arial"/>
            </a:endParaRPr>
          </a:p>
        </p:txBody>
      </p:sp>
      <p:sp>
        <p:nvSpPr>
          <p:cNvPr id="250" name="Google Shape;250;p17"/>
          <p:cNvSpPr/>
          <p:nvPr/>
        </p:nvSpPr>
        <p:spPr>
          <a:xfrm>
            <a:off x="1181947" y="4001430"/>
            <a:ext cx="3069696"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Conducta y respuestas en redes sociales</a:t>
            </a:r>
            <a:endParaRPr b="0" i="0" sz="1400" u="none" cap="none" strike="noStrike">
              <a:solidFill>
                <a:schemeClr val="dk1"/>
              </a:solidFill>
              <a:latin typeface="Arial"/>
              <a:ea typeface="Arial"/>
              <a:cs typeface="Arial"/>
              <a:sym typeface="Arial"/>
            </a:endParaRPr>
          </a:p>
        </p:txBody>
      </p:sp>
      <p:sp>
        <p:nvSpPr>
          <p:cNvPr id="251" name="Google Shape;251;p17"/>
          <p:cNvSpPr/>
          <p:nvPr/>
        </p:nvSpPr>
        <p:spPr>
          <a:xfrm>
            <a:off x="409798" y="3329438"/>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04</a:t>
            </a:r>
            <a:endParaRPr b="1" i="0" sz="2800" u="none" cap="none" strike="noStrike">
              <a:solidFill>
                <a:srgbClr val="01B1C3"/>
              </a:solidFill>
              <a:latin typeface="Calibri"/>
              <a:ea typeface="Calibri"/>
              <a:cs typeface="Calibri"/>
              <a:sym typeface="Calibri"/>
            </a:endParaRPr>
          </a:p>
        </p:txBody>
      </p:sp>
      <p:sp>
        <p:nvSpPr>
          <p:cNvPr id="252" name="Google Shape;252;p17"/>
          <p:cNvSpPr/>
          <p:nvPr/>
        </p:nvSpPr>
        <p:spPr>
          <a:xfrm>
            <a:off x="404296" y="3938586"/>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05</a:t>
            </a:r>
            <a:endParaRPr b="1" i="0" sz="2800" u="none" cap="none" strike="noStrike">
              <a:solidFill>
                <a:srgbClr val="01B1C3"/>
              </a:solidFill>
              <a:latin typeface="Calibri"/>
              <a:ea typeface="Calibri"/>
              <a:cs typeface="Calibri"/>
              <a:sym typeface="Calibri"/>
            </a:endParaRPr>
          </a:p>
        </p:txBody>
      </p:sp>
      <p:grpSp>
        <p:nvGrpSpPr>
          <p:cNvPr id="253" name="Google Shape;253;p17"/>
          <p:cNvGrpSpPr/>
          <p:nvPr/>
        </p:nvGrpSpPr>
        <p:grpSpPr>
          <a:xfrm>
            <a:off x="893100" y="2260083"/>
            <a:ext cx="140792" cy="140258"/>
            <a:chOff x="3427964" y="2244682"/>
            <a:chExt cx="225891" cy="225034"/>
          </a:xfrm>
        </p:grpSpPr>
        <p:sp>
          <p:nvSpPr>
            <p:cNvPr id="254" name="Google Shape;254;p1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5" name="Google Shape;255;p1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256" name="Google Shape;256;p17"/>
          <p:cNvGrpSpPr/>
          <p:nvPr/>
        </p:nvGrpSpPr>
        <p:grpSpPr>
          <a:xfrm>
            <a:off x="893100" y="2851199"/>
            <a:ext cx="140792" cy="140258"/>
            <a:chOff x="3427964" y="2244682"/>
            <a:chExt cx="225891" cy="225034"/>
          </a:xfrm>
        </p:grpSpPr>
        <p:sp>
          <p:nvSpPr>
            <p:cNvPr id="257" name="Google Shape;257;p1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8" name="Google Shape;258;p1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259" name="Google Shape;259;p17"/>
          <p:cNvGrpSpPr/>
          <p:nvPr/>
        </p:nvGrpSpPr>
        <p:grpSpPr>
          <a:xfrm>
            <a:off x="893100" y="3443975"/>
            <a:ext cx="140792" cy="140258"/>
            <a:chOff x="3427964" y="2244682"/>
            <a:chExt cx="225891" cy="225034"/>
          </a:xfrm>
        </p:grpSpPr>
        <p:sp>
          <p:nvSpPr>
            <p:cNvPr id="260" name="Google Shape;260;p1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1" name="Google Shape;261;p1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262" name="Google Shape;262;p17"/>
          <p:cNvGrpSpPr/>
          <p:nvPr/>
        </p:nvGrpSpPr>
        <p:grpSpPr>
          <a:xfrm>
            <a:off x="893100" y="4053123"/>
            <a:ext cx="140792" cy="140258"/>
            <a:chOff x="3427964" y="2244682"/>
            <a:chExt cx="225891" cy="225034"/>
          </a:xfrm>
        </p:grpSpPr>
        <p:sp>
          <p:nvSpPr>
            <p:cNvPr id="263" name="Google Shape;263;p1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1" name="Google Shape;241;p1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nvSpPr>
        <p:spPr>
          <a:xfrm>
            <a:off x="503238" y="912813"/>
            <a:ext cx="7956300" cy="1308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INVESTIGACIÓN DEL BUYER PERSONA</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Las preguntas dependen mucho del tipo de empresa, producto o servicio que tengas y la clase de respuestas que estés buscando.</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Aquí te proponemos algunas:</a:t>
            </a:r>
            <a:endParaRPr b="0" i="0" sz="1400" u="none" cap="none" strike="noStrike">
              <a:solidFill>
                <a:srgbClr val="000000"/>
              </a:solidFill>
              <a:latin typeface="Arial"/>
              <a:ea typeface="Arial"/>
              <a:cs typeface="Arial"/>
              <a:sym typeface="Arial"/>
            </a:endParaRPr>
          </a:p>
        </p:txBody>
      </p:sp>
      <p:pic>
        <p:nvPicPr>
          <p:cNvPr descr="Buyer persona? Qué es y por qué hará que vendas más" id="270" name="Google Shape;270;p18"/>
          <p:cNvPicPr preferRelativeResize="0"/>
          <p:nvPr/>
        </p:nvPicPr>
        <p:blipFill rotWithShape="1">
          <a:blip r:embed="rId3">
            <a:alphaModFix/>
          </a:blip>
          <a:srcRect b="21162" l="15880" r="12956" t="0"/>
          <a:stretch/>
        </p:blipFill>
        <p:spPr>
          <a:xfrm>
            <a:off x="4758262" y="1969713"/>
            <a:ext cx="3917425" cy="2892703"/>
          </a:xfrm>
          <a:prstGeom prst="rect">
            <a:avLst/>
          </a:prstGeom>
          <a:noFill/>
          <a:ln>
            <a:noFill/>
          </a:ln>
        </p:spPr>
      </p:pic>
      <p:sp>
        <p:nvSpPr>
          <p:cNvPr id="271" name="Google Shape;271;p1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272" name="Google Shape;272;p18"/>
          <p:cNvSpPr/>
          <p:nvPr/>
        </p:nvSpPr>
        <p:spPr>
          <a:xfrm>
            <a:off x="522046" y="3345274"/>
            <a:ext cx="3477460" cy="410918"/>
          </a:xfrm>
          <a:prstGeom prst="roundRect">
            <a:avLst>
              <a:gd fmla="val 16467" name="adj"/>
            </a:avLst>
          </a:prstGeom>
          <a:solidFill>
            <a:srgbClr val="714FA0"/>
          </a:solidFill>
          <a:ln>
            <a:noFill/>
          </a:ln>
        </p:spPr>
        <p:txBody>
          <a:bodyPr anchorCtr="0" anchor="ctr" bIns="45700" lIns="91425" spcFirstLastPara="1" rIns="91425" wrap="square" tIns="45700">
            <a:noAutofit/>
          </a:bodyPr>
          <a:lstStyle/>
          <a:p>
            <a:pPr indent="-1587" lvl="0" marL="184150" marR="0" rtl="0" algn="l">
              <a:lnSpc>
                <a:spcPct val="100000"/>
              </a:lnSpc>
              <a:spcBef>
                <a:spcPts val="0"/>
              </a:spcBef>
              <a:spcAft>
                <a:spcPts val="0"/>
              </a:spcAft>
              <a:buClr>
                <a:srgbClr val="000000"/>
              </a:buClr>
              <a:buSzPts val="1500"/>
              <a:buFont typeface="Arial"/>
              <a:buNone/>
            </a:pPr>
            <a:r>
              <a:rPr b="1" i="0" lang="es-ES" sz="1400" u="none" cap="none" strike="noStrike">
                <a:solidFill>
                  <a:schemeClr val="lt1"/>
                </a:solidFill>
                <a:latin typeface="Calibri"/>
                <a:ea typeface="Calibri"/>
                <a:cs typeface="Calibri"/>
                <a:sym typeface="Calibri"/>
              </a:rPr>
              <a:t>Preguntas sobre dónde busca y </a:t>
            </a:r>
            <a:br>
              <a:rPr b="1" i="0" lang="es-ES" sz="1400" u="none" cap="none" strike="noStrike">
                <a:solidFill>
                  <a:schemeClr val="lt1"/>
                </a:solidFill>
                <a:latin typeface="Calibri"/>
                <a:ea typeface="Calibri"/>
                <a:cs typeface="Calibri"/>
                <a:sym typeface="Calibri"/>
              </a:rPr>
            </a:br>
            <a:r>
              <a:rPr b="1" i="0" lang="es-ES" sz="1400" u="none" cap="none" strike="noStrike">
                <a:solidFill>
                  <a:schemeClr val="lt1"/>
                </a:solidFill>
                <a:latin typeface="Calibri"/>
                <a:ea typeface="Calibri"/>
                <a:cs typeface="Calibri"/>
                <a:sym typeface="Calibri"/>
              </a:rPr>
              <a:t>consume información</a:t>
            </a:r>
            <a:endParaRPr/>
          </a:p>
        </p:txBody>
      </p:sp>
      <p:grpSp>
        <p:nvGrpSpPr>
          <p:cNvPr id="273" name="Google Shape;273;p18"/>
          <p:cNvGrpSpPr/>
          <p:nvPr/>
        </p:nvGrpSpPr>
        <p:grpSpPr>
          <a:xfrm>
            <a:off x="362676" y="3401769"/>
            <a:ext cx="338984" cy="297927"/>
            <a:chOff x="5892512" y="2805541"/>
            <a:chExt cx="459474" cy="403823"/>
          </a:xfrm>
        </p:grpSpPr>
        <p:sp>
          <p:nvSpPr>
            <p:cNvPr id="274" name="Google Shape;274;p18"/>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75" name="Google Shape;275;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76" name="Google Shape;276;p18"/>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77" name="Google Shape;277;p18"/>
          <p:cNvSpPr/>
          <p:nvPr/>
        </p:nvSpPr>
        <p:spPr>
          <a:xfrm>
            <a:off x="522046" y="2885335"/>
            <a:ext cx="3477460" cy="36917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Preguntas sobre su empresa</a:t>
            </a:r>
            <a:endParaRPr/>
          </a:p>
        </p:txBody>
      </p:sp>
      <p:grpSp>
        <p:nvGrpSpPr>
          <p:cNvPr id="278" name="Google Shape;278;p18"/>
          <p:cNvGrpSpPr/>
          <p:nvPr/>
        </p:nvGrpSpPr>
        <p:grpSpPr>
          <a:xfrm>
            <a:off x="362676" y="2920959"/>
            <a:ext cx="338984" cy="297927"/>
            <a:chOff x="5892512" y="2805541"/>
            <a:chExt cx="459474" cy="403823"/>
          </a:xfrm>
        </p:grpSpPr>
        <p:sp>
          <p:nvSpPr>
            <p:cNvPr id="279" name="Google Shape;279;p18"/>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80" name="Google Shape;280;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81" name="Google Shape;281;p18"/>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82" name="Google Shape;282;p18"/>
          <p:cNvSpPr/>
          <p:nvPr/>
        </p:nvSpPr>
        <p:spPr>
          <a:xfrm>
            <a:off x="522046" y="2422268"/>
            <a:ext cx="3477460" cy="369174"/>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Clr>
                <a:srgbClr val="000000"/>
              </a:buClr>
              <a:buSzPts val="1500"/>
              <a:buFont typeface="Arial"/>
              <a:buNone/>
            </a:pPr>
            <a:r>
              <a:rPr b="1" i="0" lang="es-ES" sz="1400" u="none" cap="none" strike="noStrike">
                <a:solidFill>
                  <a:schemeClr val="lt1"/>
                </a:solidFill>
                <a:latin typeface="Calibri"/>
                <a:ea typeface="Calibri"/>
                <a:cs typeface="Calibri"/>
                <a:sym typeface="Calibri"/>
              </a:rPr>
              <a:t>Preguntas sobre su puesto de trabajo</a:t>
            </a:r>
            <a:endParaRPr/>
          </a:p>
        </p:txBody>
      </p:sp>
      <p:grpSp>
        <p:nvGrpSpPr>
          <p:cNvPr id="283" name="Google Shape;283;p18"/>
          <p:cNvGrpSpPr/>
          <p:nvPr/>
        </p:nvGrpSpPr>
        <p:grpSpPr>
          <a:xfrm>
            <a:off x="362676" y="2457892"/>
            <a:ext cx="338984" cy="297927"/>
            <a:chOff x="5892512" y="2805541"/>
            <a:chExt cx="459474" cy="403823"/>
          </a:xfrm>
        </p:grpSpPr>
        <p:sp>
          <p:nvSpPr>
            <p:cNvPr id="284" name="Google Shape;284;p18"/>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85" name="Google Shape;285;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86" name="Google Shape;286;p18"/>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87" name="Google Shape;287;p18"/>
          <p:cNvSpPr/>
          <p:nvPr/>
        </p:nvSpPr>
        <p:spPr>
          <a:xfrm>
            <a:off x="522046" y="4321458"/>
            <a:ext cx="3477460" cy="369174"/>
          </a:xfrm>
          <a:prstGeom prst="roundRect">
            <a:avLst>
              <a:gd fmla="val 24207" name="adj"/>
            </a:avLst>
          </a:prstGeom>
          <a:solidFill>
            <a:srgbClr val="00B1C2"/>
          </a:solidFill>
          <a:ln>
            <a:noFill/>
          </a:ln>
        </p:spPr>
        <p:txBody>
          <a:bodyPr anchorCtr="0" anchor="ctr" bIns="45700" lIns="91425" spcFirstLastPara="1" rIns="91425" wrap="square" tIns="45700">
            <a:noAutofit/>
          </a:bodyPr>
          <a:lstStyle/>
          <a:p>
            <a:pPr indent="-1587" lvl="0" marL="184150"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Preguntas sobre cómo compra</a:t>
            </a:r>
            <a:endParaRPr/>
          </a:p>
        </p:txBody>
      </p:sp>
      <p:grpSp>
        <p:nvGrpSpPr>
          <p:cNvPr id="288" name="Google Shape;288;p18"/>
          <p:cNvGrpSpPr/>
          <p:nvPr/>
        </p:nvGrpSpPr>
        <p:grpSpPr>
          <a:xfrm>
            <a:off x="362676" y="4357082"/>
            <a:ext cx="338984" cy="297927"/>
            <a:chOff x="5892512" y="2805541"/>
            <a:chExt cx="459474" cy="403823"/>
          </a:xfrm>
        </p:grpSpPr>
        <p:sp>
          <p:nvSpPr>
            <p:cNvPr id="289" name="Google Shape;289;p18"/>
            <p:cNvSpPr/>
            <p:nvPr/>
          </p:nvSpPr>
          <p:spPr>
            <a:xfrm>
              <a:off x="5956277" y="2824919"/>
              <a:ext cx="395709" cy="376075"/>
            </a:xfrm>
            <a:prstGeom prst="ellipse">
              <a:avLst/>
            </a:prstGeom>
            <a:solidFill>
              <a:srgbClr val="079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90" name="Google Shape;290;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91" name="Google Shape;291;p18"/>
            <p:cNvSpPr/>
            <p:nvPr/>
          </p:nvSpPr>
          <p:spPr>
            <a:xfrm rot="5400000">
              <a:off x="6076285" y="2946262"/>
              <a:ext cx="186870" cy="12238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92" name="Google Shape;292;p18"/>
          <p:cNvSpPr/>
          <p:nvPr/>
        </p:nvSpPr>
        <p:spPr>
          <a:xfrm>
            <a:off x="522046" y="3861519"/>
            <a:ext cx="3477460" cy="369174"/>
          </a:xfrm>
          <a:prstGeom prst="roundRect">
            <a:avLst>
              <a:gd fmla="val 26745" name="adj"/>
            </a:avLst>
          </a:prstGeom>
          <a:solidFill>
            <a:srgbClr val="FE7828"/>
          </a:solidFill>
          <a:ln>
            <a:noFill/>
          </a:ln>
        </p:spPr>
        <p:txBody>
          <a:bodyPr anchorCtr="0" anchor="ctr" bIns="45700" lIns="91425" spcFirstLastPara="1" rIns="91425" wrap="square" tIns="45700">
            <a:noAutofit/>
          </a:bodyPr>
          <a:lstStyle/>
          <a:p>
            <a:pPr indent="-1587" lvl="0" marL="184150" marR="0" rtl="0" algn="l">
              <a:lnSpc>
                <a:spcPct val="100000"/>
              </a:lnSpc>
              <a:spcBef>
                <a:spcPts val="0"/>
              </a:spcBef>
              <a:spcAft>
                <a:spcPts val="0"/>
              </a:spcAft>
              <a:buClr>
                <a:srgbClr val="000000"/>
              </a:buClr>
              <a:buSzPts val="1500"/>
              <a:buFont typeface="Arial"/>
              <a:buNone/>
            </a:pPr>
            <a:r>
              <a:rPr b="1" i="0" lang="es-ES" sz="1400" u="none" cap="none" strike="noStrike">
                <a:solidFill>
                  <a:schemeClr val="lt1"/>
                </a:solidFill>
                <a:latin typeface="Calibri"/>
                <a:ea typeface="Calibri"/>
                <a:cs typeface="Calibri"/>
                <a:sym typeface="Calibri"/>
              </a:rPr>
              <a:t>Preguntas sobre su perfil personal</a:t>
            </a:r>
            <a:endParaRPr/>
          </a:p>
        </p:txBody>
      </p:sp>
      <p:grpSp>
        <p:nvGrpSpPr>
          <p:cNvPr id="293" name="Google Shape;293;p18"/>
          <p:cNvGrpSpPr/>
          <p:nvPr/>
        </p:nvGrpSpPr>
        <p:grpSpPr>
          <a:xfrm>
            <a:off x="362676" y="3897143"/>
            <a:ext cx="338984" cy="297927"/>
            <a:chOff x="5892512" y="2805541"/>
            <a:chExt cx="459474" cy="403823"/>
          </a:xfrm>
        </p:grpSpPr>
        <p:sp>
          <p:nvSpPr>
            <p:cNvPr id="294" name="Google Shape;294;p18"/>
            <p:cNvSpPr/>
            <p:nvPr/>
          </p:nvSpPr>
          <p:spPr>
            <a:xfrm>
              <a:off x="5956277" y="2824919"/>
              <a:ext cx="395709" cy="376075"/>
            </a:xfrm>
            <a:prstGeom prst="ellipse">
              <a:avLst/>
            </a:prstGeom>
            <a:solidFill>
              <a:srgbClr val="A8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95" name="Google Shape;295;p1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96" name="Google Shape;296;p18"/>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46"/>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6" name="Google Shape;36;p46"/>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37" name="Google Shape;37;p46"/>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 name="Google Shape;38;p46"/>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39" name="Google Shape;39;p46"/>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40" name="Google Shape;40;p46"/>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txBox="1"/>
          <p:nvPr/>
        </p:nvSpPr>
        <p:spPr>
          <a:xfrm>
            <a:off x="499848" y="1786890"/>
            <a:ext cx="3876863" cy="3447098"/>
          </a:xfrm>
          <a:prstGeom prst="rect">
            <a:avLst/>
          </a:prstGeom>
          <a:noFill/>
          <a:ln>
            <a:noFill/>
          </a:ln>
        </p:spPr>
        <p:txBody>
          <a:bodyPr anchorCtr="0" anchor="t" bIns="0" lIns="0" spcFirstLastPara="1" rIns="0" wrap="square" tIns="0">
            <a:spAutoFit/>
          </a:bodyPr>
          <a:lstStyle/>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¿Cuál es tu puesto de trabajo?</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¿Cómo se mide el resultado del trabajo que haces?</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Descríbenos un día típico en la oficina.</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¿Qué talento y conocimiento necesitas para hacer tu trabajo?</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¿Qué herramientas utilizas?</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EE4639"/>
              </a:buClr>
              <a:buSzPts val="1400"/>
              <a:buFont typeface="Calibri"/>
              <a:buAutoNum type="arabicPeriod"/>
            </a:pPr>
            <a:r>
              <a:rPr b="0" i="0" lang="es-ES" sz="1400" u="none" cap="none" strike="noStrike">
                <a:solidFill>
                  <a:srgbClr val="262626"/>
                </a:solidFill>
                <a:latin typeface="Calibri"/>
                <a:ea typeface="Calibri"/>
                <a:cs typeface="Calibri"/>
                <a:sym typeface="Calibri"/>
              </a:rPr>
              <a:t>¿Quién es tu jefe? ¿Quiénes te reportan a ti?</a:t>
            </a:r>
            <a:endParaRPr b="0" i="0" sz="1400" u="none" cap="none" strike="noStrike">
              <a:solidFill>
                <a:srgbClr val="000000"/>
              </a:solidFill>
              <a:latin typeface="Arial"/>
              <a:ea typeface="Arial"/>
              <a:cs typeface="Arial"/>
              <a:sym typeface="Arial"/>
            </a:endParaRPr>
          </a:p>
          <a:p>
            <a:pPr indent="-241300" lvl="0" marL="354625"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262626"/>
              </a:solidFill>
              <a:latin typeface="Calibri"/>
              <a:ea typeface="Calibri"/>
              <a:cs typeface="Calibri"/>
              <a:sym typeface="Calibri"/>
            </a:endParaRPr>
          </a:p>
          <a:p>
            <a:pPr indent="-254000" lvl="0" marL="354625" marR="0" rtl="0" algn="l">
              <a:lnSpc>
                <a:spcPct val="100000"/>
              </a:lnSpc>
              <a:spcBef>
                <a:spcPts val="0"/>
              </a:spcBef>
              <a:spcAft>
                <a:spcPts val="0"/>
              </a:spcAft>
              <a:buClr>
                <a:srgbClr val="262626"/>
              </a:buClr>
              <a:buSzPts val="1400"/>
              <a:buFont typeface="Calibri"/>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258763" lvl="0" marL="269875" marR="0" rtl="0" algn="l">
              <a:lnSpc>
                <a:spcPct val="100000"/>
              </a:lnSpc>
              <a:spcBef>
                <a:spcPts val="0"/>
              </a:spcBef>
              <a:spcAft>
                <a:spcPts val="0"/>
              </a:spcAft>
              <a:buClr>
                <a:srgbClr val="8FC53F"/>
              </a:buClr>
              <a:buSzPts val="1400"/>
              <a:buFont typeface="Calibri"/>
              <a:buAutoNum type="arabicPeriod"/>
            </a:pPr>
            <a:r>
              <a:rPr b="0" i="0" lang="es-ES" sz="1400" u="none" cap="none" strike="noStrike">
                <a:solidFill>
                  <a:srgbClr val="262626"/>
                </a:solidFill>
                <a:latin typeface="Calibri"/>
                <a:ea typeface="Calibri"/>
                <a:cs typeface="Calibri"/>
                <a:sym typeface="Calibri"/>
              </a:rPr>
              <a:t>¿En qué industria trabajas?</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8FC53F"/>
              </a:buClr>
              <a:buSzPts val="1400"/>
              <a:buFont typeface="Calibri"/>
              <a:buAutoNum type="arabicPeriod"/>
            </a:pPr>
            <a:r>
              <a:rPr b="0" i="0" lang="es-ES" sz="1400" u="none" cap="none" strike="noStrike">
                <a:solidFill>
                  <a:srgbClr val="262626"/>
                </a:solidFill>
                <a:latin typeface="Calibri"/>
                <a:ea typeface="Calibri"/>
                <a:cs typeface="Calibri"/>
                <a:sym typeface="Calibri"/>
              </a:rPr>
              <a:t>¿Cuál es el tamaño de tu empresa? (Pregunta sobre sus objetivos).</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8FC53F"/>
              </a:buClr>
              <a:buSzPts val="1400"/>
              <a:buFont typeface="Calibri"/>
              <a:buAutoNum type="arabicPeriod"/>
            </a:pPr>
            <a:r>
              <a:rPr b="0" i="0" lang="es-ES" sz="1400" u="none" cap="none" strike="noStrike">
                <a:solidFill>
                  <a:srgbClr val="262626"/>
                </a:solidFill>
                <a:latin typeface="Calibri"/>
                <a:ea typeface="Calibri"/>
                <a:cs typeface="Calibri"/>
                <a:sym typeface="Calibri"/>
              </a:rPr>
              <a:t>¿Cuáles son tus responsabilidades?</a:t>
            </a:r>
            <a:endParaRPr b="0" i="0" sz="1400" u="none" cap="none" strike="noStrike">
              <a:solidFill>
                <a:srgbClr val="000000"/>
              </a:solidFill>
              <a:latin typeface="Arial"/>
              <a:ea typeface="Arial"/>
              <a:cs typeface="Arial"/>
              <a:sym typeface="Arial"/>
            </a:endParaRPr>
          </a:p>
          <a:p>
            <a:pPr indent="-258763" lvl="0" marL="269875" marR="0" rtl="0" algn="l">
              <a:lnSpc>
                <a:spcPct val="100000"/>
              </a:lnSpc>
              <a:spcBef>
                <a:spcPts val="0"/>
              </a:spcBef>
              <a:spcAft>
                <a:spcPts val="0"/>
              </a:spcAft>
              <a:buClr>
                <a:srgbClr val="8FC53F"/>
              </a:buClr>
              <a:buSzPts val="1400"/>
              <a:buFont typeface="Calibri"/>
              <a:buAutoNum type="arabicPeriod"/>
            </a:pPr>
            <a:r>
              <a:rPr b="0" i="0" lang="es-ES" sz="1400" u="none" cap="none" strike="noStrike">
                <a:solidFill>
                  <a:srgbClr val="262626"/>
                </a:solidFill>
                <a:latin typeface="Calibri"/>
                <a:ea typeface="Calibri"/>
                <a:cs typeface="Calibri"/>
                <a:sym typeface="Calibri"/>
              </a:rPr>
              <a:t>¿Cómo se define el éxito de tu trabajo?</a:t>
            </a:r>
            <a:endParaRPr b="0" i="0" sz="1400" u="none" cap="none" strike="noStrike">
              <a:solidFill>
                <a:srgbClr val="000000"/>
              </a:solidFill>
              <a:latin typeface="Arial"/>
              <a:ea typeface="Arial"/>
              <a:cs typeface="Arial"/>
              <a:sym typeface="Arial"/>
            </a:endParaRPr>
          </a:p>
        </p:txBody>
      </p:sp>
      <p:sp>
        <p:nvSpPr>
          <p:cNvPr id="303" name="Google Shape;303;p19"/>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304" name="Google Shape;304;p19"/>
          <p:cNvSpPr/>
          <p:nvPr/>
        </p:nvSpPr>
        <p:spPr>
          <a:xfrm>
            <a:off x="522045" y="1313208"/>
            <a:ext cx="3889375" cy="369174"/>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Clr>
                <a:srgbClr val="000000"/>
              </a:buClr>
              <a:buSzPts val="1500"/>
              <a:buFont typeface="Arial"/>
              <a:buNone/>
            </a:pPr>
            <a:r>
              <a:rPr b="1" i="0" lang="es-ES" sz="1400" u="none" cap="none" strike="noStrike">
                <a:solidFill>
                  <a:schemeClr val="lt1"/>
                </a:solidFill>
                <a:latin typeface="Calibri"/>
                <a:ea typeface="Calibri"/>
                <a:cs typeface="Calibri"/>
                <a:sym typeface="Calibri"/>
              </a:rPr>
              <a:t>Preguntas sobre su puesto de trabajo</a:t>
            </a:r>
            <a:endParaRPr/>
          </a:p>
        </p:txBody>
      </p:sp>
      <p:grpSp>
        <p:nvGrpSpPr>
          <p:cNvPr id="305" name="Google Shape;305;p19"/>
          <p:cNvGrpSpPr/>
          <p:nvPr/>
        </p:nvGrpSpPr>
        <p:grpSpPr>
          <a:xfrm>
            <a:off x="362676" y="1348832"/>
            <a:ext cx="338984" cy="297927"/>
            <a:chOff x="5892512" y="2805541"/>
            <a:chExt cx="459474" cy="403823"/>
          </a:xfrm>
        </p:grpSpPr>
        <p:sp>
          <p:nvSpPr>
            <p:cNvPr id="306" name="Google Shape;306;p19"/>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07" name="Google Shape;307;p1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08" name="Google Shape;308;p19"/>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309" name="Google Shape;309;p19"/>
          <p:cNvSpPr txBox="1"/>
          <p:nvPr/>
        </p:nvSpPr>
        <p:spPr>
          <a:xfrm>
            <a:off x="503238" y="918917"/>
            <a:ext cx="388937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INVESTIGACIÓN DEL BUYER PERSONA</a:t>
            </a:r>
            <a:endParaRPr b="0" i="0" sz="1400" u="none" cap="none" strike="noStrike">
              <a:solidFill>
                <a:srgbClr val="000000"/>
              </a:solidFill>
              <a:latin typeface="Arial"/>
              <a:ea typeface="Arial"/>
              <a:cs typeface="Arial"/>
              <a:sym typeface="Arial"/>
            </a:endParaRPr>
          </a:p>
        </p:txBody>
      </p:sp>
      <p:sp>
        <p:nvSpPr>
          <p:cNvPr id="310" name="Google Shape;310;p19"/>
          <p:cNvSpPr/>
          <p:nvPr/>
        </p:nvSpPr>
        <p:spPr>
          <a:xfrm>
            <a:off x="522046" y="3639709"/>
            <a:ext cx="3889374" cy="36917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Preguntas sobre su empresa</a:t>
            </a:r>
            <a:endParaRPr/>
          </a:p>
        </p:txBody>
      </p:sp>
      <p:grpSp>
        <p:nvGrpSpPr>
          <p:cNvPr id="311" name="Google Shape;311;p19"/>
          <p:cNvGrpSpPr/>
          <p:nvPr/>
        </p:nvGrpSpPr>
        <p:grpSpPr>
          <a:xfrm>
            <a:off x="362676" y="3675333"/>
            <a:ext cx="338984" cy="297927"/>
            <a:chOff x="5892512" y="2805541"/>
            <a:chExt cx="459474" cy="403823"/>
          </a:xfrm>
        </p:grpSpPr>
        <p:sp>
          <p:nvSpPr>
            <p:cNvPr id="312" name="Google Shape;312;p1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13" name="Google Shape;313;p1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14" name="Google Shape;314;p1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pic>
        <p:nvPicPr>
          <p:cNvPr id="315" name="Google Shape;315;p19"/>
          <p:cNvPicPr preferRelativeResize="0"/>
          <p:nvPr/>
        </p:nvPicPr>
        <p:blipFill rotWithShape="1">
          <a:blip r:embed="rId3">
            <a:alphaModFix/>
          </a:blip>
          <a:srcRect b="0" l="0" r="0" t="0"/>
          <a:stretch/>
        </p:blipFill>
        <p:spPr>
          <a:xfrm>
            <a:off x="4751388" y="912812"/>
            <a:ext cx="4392612"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nvSpPr>
        <p:spPr>
          <a:xfrm>
            <a:off x="503238" y="1882173"/>
            <a:ext cx="3889376" cy="2585323"/>
          </a:xfrm>
          <a:prstGeom prst="rect">
            <a:avLst/>
          </a:prstGeom>
          <a:noFill/>
          <a:ln>
            <a:noFill/>
          </a:ln>
        </p:spPr>
        <p:txBody>
          <a:bodyPr anchorCtr="0" anchor="t" bIns="0" lIns="0" spcFirstLastPara="1" rIns="0" wrap="square" tIns="0">
            <a:spAutoFit/>
          </a:bodyPr>
          <a:lstStyle/>
          <a:p>
            <a:pPr indent="-269875" lvl="0" marL="269875" marR="0" rtl="0" algn="l">
              <a:lnSpc>
                <a:spcPct val="100000"/>
              </a:lnSpc>
              <a:spcBef>
                <a:spcPts val="0"/>
              </a:spcBef>
              <a:spcAft>
                <a:spcPts val="0"/>
              </a:spcAft>
              <a:buClr>
                <a:srgbClr val="7150A0"/>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¿Dónde buscas información para aprender sobre tu trabajo y lo que sucede en tu industria?</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7150A0"/>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¿Cuáles blogs, revistas o sitios web lees?</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7150A0"/>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¿A qué redes sociales, grupos o comunidades perteneces?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262626"/>
              </a:solidFill>
              <a:latin typeface="Calibri"/>
              <a:ea typeface="Calibri"/>
              <a:cs typeface="Calibri"/>
              <a:sym typeface="Calibri"/>
            </a:endParaRPr>
          </a:p>
          <a:p>
            <a:pPr indent="-254000" lvl="0" marL="342900" marR="0" rtl="0" algn="l">
              <a:lnSpc>
                <a:spcPct val="100000"/>
              </a:lnSpc>
              <a:spcBef>
                <a:spcPts val="0"/>
              </a:spcBef>
              <a:spcAft>
                <a:spcPts val="0"/>
              </a:spcAft>
              <a:buClr>
                <a:srgbClr val="262626"/>
              </a:buClr>
              <a:buSzPts val="1400"/>
              <a:buFont typeface="Calibri"/>
              <a:buNone/>
            </a:pPr>
            <a:r>
              <a:t/>
            </a:r>
            <a:endParaRPr b="0" i="0" sz="1400" u="none" cap="none" strike="noStrike">
              <a:solidFill>
                <a:srgbClr val="262626"/>
              </a:solidFill>
              <a:latin typeface="Calibri"/>
              <a:ea typeface="Calibri"/>
              <a:cs typeface="Calibri"/>
              <a:sym typeface="Calibri"/>
            </a:endParaRPr>
          </a:p>
          <a:p>
            <a:pPr indent="-269875" lvl="0" marL="269875" marR="0" rtl="0" algn="l">
              <a:lnSpc>
                <a:spcPct val="100000"/>
              </a:lnSpc>
              <a:spcBef>
                <a:spcPts val="0"/>
              </a:spcBef>
              <a:spcAft>
                <a:spcPts val="0"/>
              </a:spcAft>
              <a:buClr>
                <a:srgbClr val="FE7828"/>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Pide información demográfica: edad, estado civil, hijos… (Si fuese apropiado.)</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FE7828"/>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¿Qué educación has recibido?</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FE7828"/>
              </a:buClr>
              <a:buSzPts val="1400"/>
              <a:buFont typeface="Calibri"/>
              <a:buAutoNum type="arabicPeriod" startAt="11"/>
            </a:pPr>
            <a:r>
              <a:rPr b="0" i="0" lang="es-ES" sz="1400" u="none" cap="none" strike="noStrike">
                <a:solidFill>
                  <a:srgbClr val="262626"/>
                </a:solidFill>
                <a:latin typeface="Calibri"/>
                <a:ea typeface="Calibri"/>
                <a:cs typeface="Calibri"/>
                <a:sym typeface="Calibri"/>
              </a:rPr>
              <a:t>Explica tu carrera profesional.</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323" name="Google Shape;323;p20"/>
          <p:cNvSpPr txBox="1"/>
          <p:nvPr/>
        </p:nvSpPr>
        <p:spPr>
          <a:xfrm>
            <a:off x="518440" y="923691"/>
            <a:ext cx="3986191"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INVESTIGACIÓN DEL BUYER PERSONA</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a:off x="522045" y="1292336"/>
            <a:ext cx="3889375" cy="410918"/>
          </a:xfrm>
          <a:prstGeom prst="roundRect">
            <a:avLst>
              <a:gd fmla="val 16467" name="adj"/>
            </a:avLst>
          </a:prstGeom>
          <a:solidFill>
            <a:srgbClr val="714FA0"/>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Clr>
                <a:srgbClr val="000000"/>
              </a:buClr>
              <a:buSzPts val="1500"/>
              <a:buFont typeface="Arial"/>
              <a:buNone/>
            </a:pPr>
            <a:r>
              <a:rPr b="1" i="0" lang="es-ES" sz="1200" u="none" cap="none" strike="noStrike">
                <a:solidFill>
                  <a:schemeClr val="lt1"/>
                </a:solidFill>
                <a:latin typeface="Calibri"/>
                <a:ea typeface="Calibri"/>
                <a:cs typeface="Calibri"/>
                <a:sym typeface="Calibri"/>
              </a:rPr>
              <a:t>Preguntas sobre dónde busca y </a:t>
            </a:r>
            <a:br>
              <a:rPr b="1" i="0" lang="es-ES" sz="1200" u="none" cap="none" strike="noStrike">
                <a:solidFill>
                  <a:schemeClr val="lt1"/>
                </a:solidFill>
                <a:latin typeface="Calibri"/>
                <a:ea typeface="Calibri"/>
                <a:cs typeface="Calibri"/>
                <a:sym typeface="Calibri"/>
              </a:rPr>
            </a:br>
            <a:r>
              <a:rPr b="1" i="0" lang="es-ES" sz="1200" u="none" cap="none" strike="noStrike">
                <a:solidFill>
                  <a:schemeClr val="lt1"/>
                </a:solidFill>
                <a:latin typeface="Calibri"/>
                <a:ea typeface="Calibri"/>
                <a:cs typeface="Calibri"/>
                <a:sym typeface="Calibri"/>
              </a:rPr>
              <a:t>consume información</a:t>
            </a:r>
            <a:endParaRPr/>
          </a:p>
        </p:txBody>
      </p:sp>
      <p:grpSp>
        <p:nvGrpSpPr>
          <p:cNvPr id="325" name="Google Shape;325;p20"/>
          <p:cNvGrpSpPr/>
          <p:nvPr/>
        </p:nvGrpSpPr>
        <p:grpSpPr>
          <a:xfrm>
            <a:off x="362676" y="1348831"/>
            <a:ext cx="338984" cy="297927"/>
            <a:chOff x="5892512" y="2805541"/>
            <a:chExt cx="459474" cy="403823"/>
          </a:xfrm>
        </p:grpSpPr>
        <p:sp>
          <p:nvSpPr>
            <p:cNvPr id="326" name="Google Shape;326;p20"/>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27" name="Google Shape;327;p2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28" name="Google Shape;328;p20"/>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329" name="Google Shape;329;p20"/>
          <p:cNvSpPr/>
          <p:nvPr/>
        </p:nvSpPr>
        <p:spPr>
          <a:xfrm>
            <a:off x="522046" y="3067113"/>
            <a:ext cx="3889374" cy="369174"/>
          </a:xfrm>
          <a:prstGeom prst="roundRect">
            <a:avLst>
              <a:gd fmla="val 13570" name="adj"/>
            </a:avLst>
          </a:prstGeom>
          <a:solidFill>
            <a:srgbClr val="FE7828"/>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Clr>
                <a:srgbClr val="000000"/>
              </a:buClr>
              <a:buSzPts val="1500"/>
              <a:buFont typeface="Arial"/>
              <a:buNone/>
            </a:pPr>
            <a:r>
              <a:rPr b="1" i="0" lang="es-ES" sz="1400" u="none" cap="none" strike="noStrike">
                <a:solidFill>
                  <a:schemeClr val="lt1"/>
                </a:solidFill>
                <a:latin typeface="Calibri"/>
                <a:ea typeface="Calibri"/>
                <a:cs typeface="Calibri"/>
                <a:sym typeface="Calibri"/>
              </a:rPr>
              <a:t>Preguntas sobre su perfil personal</a:t>
            </a:r>
            <a:endParaRPr/>
          </a:p>
        </p:txBody>
      </p:sp>
      <p:grpSp>
        <p:nvGrpSpPr>
          <p:cNvPr id="330" name="Google Shape;330;p20"/>
          <p:cNvGrpSpPr/>
          <p:nvPr/>
        </p:nvGrpSpPr>
        <p:grpSpPr>
          <a:xfrm>
            <a:off x="362676" y="3102737"/>
            <a:ext cx="338984" cy="297927"/>
            <a:chOff x="5892512" y="2805541"/>
            <a:chExt cx="459474" cy="403823"/>
          </a:xfrm>
        </p:grpSpPr>
        <p:sp>
          <p:nvSpPr>
            <p:cNvPr id="331" name="Google Shape;331;p20"/>
            <p:cNvSpPr/>
            <p:nvPr/>
          </p:nvSpPr>
          <p:spPr>
            <a:xfrm>
              <a:off x="5956277" y="2824919"/>
              <a:ext cx="395709" cy="376075"/>
            </a:xfrm>
            <a:prstGeom prst="ellipse">
              <a:avLst/>
            </a:prstGeom>
            <a:solidFill>
              <a:srgbClr val="A8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32" name="Google Shape;332;p20"/>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33" name="Google Shape;333;p20"/>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pic>
        <p:nvPicPr>
          <p:cNvPr id="334" name="Google Shape;334;p20"/>
          <p:cNvPicPr preferRelativeResize="0"/>
          <p:nvPr/>
        </p:nvPicPr>
        <p:blipFill rotWithShape="1">
          <a:blip r:embed="rId3">
            <a:alphaModFix/>
          </a:blip>
          <a:srcRect b="0" l="0" r="0" t="0"/>
          <a:stretch/>
        </p:blipFill>
        <p:spPr>
          <a:xfrm>
            <a:off x="4751388" y="912813"/>
            <a:ext cx="4392612"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nvSpPr>
        <p:spPr>
          <a:xfrm>
            <a:off x="503237" y="1878183"/>
            <a:ext cx="3889376" cy="2154436"/>
          </a:xfrm>
          <a:prstGeom prst="rect">
            <a:avLst/>
          </a:prstGeom>
          <a:noFill/>
          <a:ln>
            <a:noFill/>
          </a:ln>
        </p:spPr>
        <p:txBody>
          <a:bodyPr anchorCtr="0" anchor="t" bIns="0" lIns="0" spcFirstLastPara="1" rIns="0" wrap="square" tIns="0">
            <a:spAutoFit/>
          </a:bodyPr>
          <a:lstStyle/>
          <a:p>
            <a:pPr indent="-269875" lvl="0" marL="269875" marR="0" rtl="0" algn="l">
              <a:lnSpc>
                <a:spcPct val="100000"/>
              </a:lnSpc>
              <a:spcBef>
                <a:spcPts val="0"/>
              </a:spcBef>
              <a:spcAft>
                <a:spcPts val="0"/>
              </a:spcAft>
              <a:buClr>
                <a:srgbClr val="00B1C2"/>
              </a:buClr>
              <a:buSzPts val="1400"/>
              <a:buFont typeface="Calibri"/>
              <a:buAutoNum type="arabicPeriod" startAt="17"/>
            </a:pPr>
            <a:r>
              <a:rPr b="0" i="0" lang="es-ES" sz="1400" u="none" cap="none" strike="noStrike">
                <a:solidFill>
                  <a:srgbClr val="262626"/>
                </a:solidFill>
                <a:latin typeface="Calibri"/>
                <a:ea typeface="Calibri"/>
                <a:cs typeface="Calibri"/>
                <a:sym typeface="Calibri"/>
              </a:rPr>
              <a:t>¿Cuáles son tus retos principales a la hora de elegir una opción de mercado?</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00B1C2"/>
              </a:buClr>
              <a:buSzPts val="1400"/>
              <a:buFont typeface="Calibri"/>
              <a:buAutoNum type="arabicPeriod" startAt="17"/>
            </a:pPr>
            <a:r>
              <a:rPr b="0" i="0" lang="es-ES" sz="1400" u="none" cap="none" strike="noStrike">
                <a:solidFill>
                  <a:srgbClr val="262626"/>
                </a:solidFill>
                <a:latin typeface="Calibri"/>
                <a:ea typeface="Calibri"/>
                <a:cs typeface="Calibri"/>
                <a:sym typeface="Calibri"/>
              </a:rPr>
              <a:t>¿Cómo prefieres comunicarte con proveedores: email, teléfono, en persona?</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00B1C2"/>
              </a:buClr>
              <a:buSzPts val="1400"/>
              <a:buFont typeface="Calibri"/>
              <a:buAutoNum type="arabicPeriod" startAt="17"/>
            </a:pPr>
            <a:r>
              <a:rPr b="0" i="0" lang="es-ES" sz="1400" u="none" cap="none" strike="noStrike">
                <a:solidFill>
                  <a:srgbClr val="262626"/>
                </a:solidFill>
                <a:latin typeface="Calibri"/>
                <a:ea typeface="Calibri"/>
                <a:cs typeface="Calibri"/>
                <a:sym typeface="Calibri"/>
              </a:rPr>
              <a:t>¿Usas internet para buscar proveedores? Si la respuesta es afirmativa: ¿cómo es tu proceso de búsqueda?</a:t>
            </a:r>
            <a:endParaRPr b="0" i="0" sz="1400" u="none" cap="none" strike="noStrike">
              <a:solidFill>
                <a:srgbClr val="000000"/>
              </a:solidFill>
              <a:latin typeface="Arial"/>
              <a:ea typeface="Arial"/>
              <a:cs typeface="Arial"/>
              <a:sym typeface="Arial"/>
            </a:endParaRPr>
          </a:p>
          <a:p>
            <a:pPr indent="-269875" lvl="0" marL="269875" marR="0" rtl="0" algn="l">
              <a:lnSpc>
                <a:spcPct val="100000"/>
              </a:lnSpc>
              <a:spcBef>
                <a:spcPts val="0"/>
              </a:spcBef>
              <a:spcAft>
                <a:spcPts val="0"/>
              </a:spcAft>
              <a:buClr>
                <a:srgbClr val="00B1C2"/>
              </a:buClr>
              <a:buSzPts val="1400"/>
              <a:buFont typeface="Calibri"/>
              <a:buAutoNum type="arabicPeriod" startAt="17"/>
            </a:pPr>
            <a:r>
              <a:rPr b="0" i="0" lang="es-ES" sz="1400" u="none" cap="none" strike="noStrike">
                <a:solidFill>
                  <a:srgbClr val="262626"/>
                </a:solidFill>
                <a:latin typeface="Calibri"/>
                <a:ea typeface="Calibri"/>
                <a:cs typeface="Calibri"/>
                <a:sym typeface="Calibri"/>
              </a:rPr>
              <a:t>¿Qué es lo último que has comprado? ¿Cuál fue el proceso de evaluación y por qué decidiste comprarlo?</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342" name="Google Shape;342;p21"/>
          <p:cNvSpPr/>
          <p:nvPr/>
        </p:nvSpPr>
        <p:spPr>
          <a:xfrm>
            <a:off x="522045" y="1313208"/>
            <a:ext cx="3889375" cy="369174"/>
          </a:xfrm>
          <a:prstGeom prst="roundRect">
            <a:avLst>
              <a:gd fmla="val 16302" name="adj"/>
            </a:avLst>
          </a:prstGeom>
          <a:solidFill>
            <a:srgbClr val="00B1C2"/>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Preguntas sobre cómo compra</a:t>
            </a:r>
            <a:endParaRPr/>
          </a:p>
        </p:txBody>
      </p:sp>
      <p:grpSp>
        <p:nvGrpSpPr>
          <p:cNvPr id="343" name="Google Shape;343;p21"/>
          <p:cNvGrpSpPr/>
          <p:nvPr/>
        </p:nvGrpSpPr>
        <p:grpSpPr>
          <a:xfrm>
            <a:off x="362676" y="1348832"/>
            <a:ext cx="338984" cy="297927"/>
            <a:chOff x="5892512" y="2805541"/>
            <a:chExt cx="459474" cy="403823"/>
          </a:xfrm>
        </p:grpSpPr>
        <p:sp>
          <p:nvSpPr>
            <p:cNvPr id="344" name="Google Shape;344;p21"/>
            <p:cNvSpPr/>
            <p:nvPr/>
          </p:nvSpPr>
          <p:spPr>
            <a:xfrm>
              <a:off x="5956277" y="2824919"/>
              <a:ext cx="395709" cy="376075"/>
            </a:xfrm>
            <a:prstGeom prst="ellipse">
              <a:avLst/>
            </a:prstGeom>
            <a:solidFill>
              <a:srgbClr val="079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45" name="Google Shape;345;p2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346" name="Google Shape;346;p21"/>
            <p:cNvSpPr/>
            <p:nvPr/>
          </p:nvSpPr>
          <p:spPr>
            <a:xfrm rot="5400000">
              <a:off x="6076285" y="2946262"/>
              <a:ext cx="186870" cy="12238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347" name="Google Shape;347;p21"/>
          <p:cNvSpPr txBox="1"/>
          <p:nvPr/>
        </p:nvSpPr>
        <p:spPr>
          <a:xfrm>
            <a:off x="503238" y="918917"/>
            <a:ext cx="388937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INVESTIGACIÓN DEL BUYER PERSONA</a:t>
            </a:r>
            <a:endParaRPr b="0" i="0" sz="1400" u="none" cap="none" strike="noStrike">
              <a:solidFill>
                <a:srgbClr val="000000"/>
              </a:solidFill>
              <a:latin typeface="Arial"/>
              <a:ea typeface="Arial"/>
              <a:cs typeface="Arial"/>
              <a:sym typeface="Arial"/>
            </a:endParaRPr>
          </a:p>
        </p:txBody>
      </p:sp>
      <p:pic>
        <p:nvPicPr>
          <p:cNvPr id="348" name="Google Shape;348;p21"/>
          <p:cNvPicPr preferRelativeResize="0"/>
          <p:nvPr/>
        </p:nvPicPr>
        <p:blipFill rotWithShape="1">
          <a:blip r:embed="rId3">
            <a:alphaModFix/>
          </a:blip>
          <a:srcRect b="0" l="0" r="0" t="0"/>
          <a:stretch/>
        </p:blipFill>
        <p:spPr>
          <a:xfrm>
            <a:off x="4751388" y="912813"/>
            <a:ext cx="4392612"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nvSpPr>
        <p:spPr>
          <a:xfrm>
            <a:off x="4751389" y="912813"/>
            <a:ext cx="3924300" cy="44165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INVESTIGACIÓN DEL BUYER PERSONA</a:t>
            </a:r>
            <a:endParaRPr b="0" i="0" sz="1400" u="none" cap="none" strike="noStrike">
              <a:solidFill>
                <a:srgbClr val="000000"/>
              </a:solidFill>
              <a:latin typeface="Arial"/>
              <a:ea typeface="Arial"/>
              <a:cs typeface="Arial"/>
              <a:sym typeface="Arial"/>
            </a:endParaRPr>
          </a:p>
          <a:p>
            <a:pPr indent="-182563" lvl="0" marL="182563" marR="0" rtl="0" algn="l">
              <a:lnSpc>
                <a:spcPct val="100000"/>
              </a:lnSpc>
              <a:spcBef>
                <a:spcPts val="600"/>
              </a:spcBef>
              <a:spcAft>
                <a:spcPts val="0"/>
              </a:spcAft>
              <a:buClr>
                <a:srgbClr val="000000"/>
              </a:buClr>
              <a:buSzPts val="1400"/>
              <a:buFont typeface="Arial"/>
              <a:buChar char="•"/>
            </a:pPr>
            <a:r>
              <a:rPr b="0" i="0" lang="es-ES" sz="1400" u="none" cap="none" strike="noStrike">
                <a:solidFill>
                  <a:srgbClr val="262626"/>
                </a:solidFill>
                <a:latin typeface="Calibri"/>
                <a:ea typeface="Calibri"/>
                <a:cs typeface="Calibri"/>
                <a:sym typeface="Calibri"/>
              </a:rPr>
              <a:t>El secreto del éxito a la hora de hacer entrevistas para crear tu buyer persona es entender el valor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de la pregunta: «¿Por qué?»</a:t>
            </a:r>
            <a:endParaRPr b="0" i="0" sz="1400" u="none" cap="none" strike="noStrike">
              <a:solidFill>
                <a:srgbClr val="000000"/>
              </a:solidFill>
              <a:latin typeface="Arial"/>
              <a:ea typeface="Arial"/>
              <a:cs typeface="Arial"/>
              <a:sym typeface="Arial"/>
            </a:endParaRPr>
          </a:p>
          <a:p>
            <a:pPr indent="-93663" lvl="0" marL="18256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82563"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262626"/>
                </a:solidFill>
                <a:latin typeface="Calibri"/>
                <a:ea typeface="Calibri"/>
                <a:cs typeface="Calibri"/>
                <a:sym typeface="Calibri"/>
              </a:rPr>
              <a:t>El objetivo de estas entrevistas es comprender cuáles son los objetivos, retos, necesidades y comportamientos de estas personas. Se trata de conocer la razón que los motiva a realizar sus actividades. Por ejemplo, no nos importa que la gente mide el tráfico en su web; lo que nos interesa saber es qué necesitan medirlo para explicar a su jefe que están realizando un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buen trabajo.</a:t>
            </a:r>
            <a:endParaRPr b="0" i="0" sz="1400" u="none" cap="none" strike="noStrike">
              <a:solidFill>
                <a:srgbClr val="000000"/>
              </a:solidFill>
              <a:latin typeface="Arial"/>
              <a:ea typeface="Arial"/>
              <a:cs typeface="Arial"/>
              <a:sym typeface="Arial"/>
            </a:endParaRPr>
          </a:p>
          <a:p>
            <a:pPr indent="-93663" lvl="0" marL="18256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82563" lvl="0" marL="182563"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262626"/>
                </a:solidFill>
                <a:latin typeface="Calibri"/>
                <a:ea typeface="Calibri"/>
                <a:cs typeface="Calibri"/>
                <a:sym typeface="Calibri"/>
              </a:rPr>
              <a:t>Empieza con una pregunta fácil: «¿cuál es tu </a:t>
            </a:r>
            <a:br>
              <a:rPr b="0" i="0" lang="es-ES" sz="1400" u="none" cap="none" strike="noStrike">
                <a:solidFill>
                  <a:srgbClr val="262626"/>
                </a:solidFill>
                <a:latin typeface="Calibri"/>
                <a:ea typeface="Calibri"/>
                <a:cs typeface="Calibri"/>
                <a:sym typeface="Calibri"/>
              </a:rPr>
            </a:br>
            <a:r>
              <a:rPr b="0" i="0" lang="es-ES" sz="1400" u="none" cap="none" strike="noStrike">
                <a:solidFill>
                  <a:srgbClr val="262626"/>
                </a:solidFill>
                <a:latin typeface="Calibri"/>
                <a:ea typeface="Calibri"/>
                <a:cs typeface="Calibri"/>
                <a:sym typeface="Calibri"/>
              </a:rPr>
              <a:t>mayor reto?». A partir de su respuesta, intenta profundizar lo máximo posible, ya que aprenderás más con una pregunta del tipo «¿por qué?» que con cualquier otra pregunta superficial.</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pic>
        <p:nvPicPr>
          <p:cNvPr id="356" name="Google Shape;356;p22"/>
          <p:cNvPicPr preferRelativeResize="0"/>
          <p:nvPr/>
        </p:nvPicPr>
        <p:blipFill rotWithShape="1">
          <a:blip r:embed="rId3">
            <a:alphaModFix/>
          </a:blip>
          <a:srcRect b="0" l="0" r="0" t="0"/>
          <a:stretch/>
        </p:blipFill>
        <p:spPr>
          <a:xfrm>
            <a:off x="503238" y="912812"/>
            <a:ext cx="3889376"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3"/>
          <p:cNvSpPr txBox="1"/>
          <p:nvPr/>
        </p:nvSpPr>
        <p:spPr>
          <a:xfrm>
            <a:off x="511341" y="912813"/>
            <a:ext cx="816434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VENTAJAS DEL BUYER PERSONA</a:t>
            </a:r>
            <a:endParaRPr b="0" i="0" sz="1400" u="none" cap="none" strike="noStrike">
              <a:solidFill>
                <a:srgbClr val="000000"/>
              </a:solidFill>
              <a:latin typeface="Arial"/>
              <a:ea typeface="Arial"/>
              <a:cs typeface="Arial"/>
              <a:sym typeface="Arial"/>
            </a:endParaRPr>
          </a:p>
        </p:txBody>
      </p:sp>
      <p:sp>
        <p:nvSpPr>
          <p:cNvPr id="363" name="Google Shape;363;p2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BUYER PERSONA</a:t>
            </a:r>
            <a:endParaRPr b="0" i="0" sz="1000" u="none" cap="none" strike="noStrike">
              <a:solidFill>
                <a:srgbClr val="A5A5A5"/>
              </a:solidFill>
              <a:latin typeface="Calibri"/>
              <a:ea typeface="Calibri"/>
              <a:cs typeface="Calibri"/>
              <a:sym typeface="Calibri"/>
            </a:endParaRPr>
          </a:p>
        </p:txBody>
      </p:sp>
      <p:sp>
        <p:nvSpPr>
          <p:cNvPr id="364" name="Google Shape;364;p23"/>
          <p:cNvSpPr/>
          <p:nvPr/>
        </p:nvSpPr>
        <p:spPr>
          <a:xfrm>
            <a:off x="778078" y="1658441"/>
            <a:ext cx="4186619"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Permite una </a:t>
            </a:r>
            <a:r>
              <a:rPr b="1" i="0" lang="es-ES" sz="1400" u="none" cap="none" strike="noStrike">
                <a:solidFill>
                  <a:srgbClr val="EE4639"/>
                </a:solidFill>
                <a:latin typeface="Calibri"/>
                <a:ea typeface="Calibri"/>
                <a:cs typeface="Calibri"/>
                <a:sym typeface="Calibri"/>
              </a:rPr>
              <a:t>conexión más profunda </a:t>
            </a:r>
            <a:r>
              <a:rPr b="0" i="0" lang="es-ES" sz="1400" u="none" cap="none" strike="noStrike">
                <a:solidFill>
                  <a:srgbClr val="262626"/>
                </a:solidFill>
                <a:latin typeface="Calibri"/>
                <a:ea typeface="Calibri"/>
                <a:cs typeface="Calibri"/>
                <a:sym typeface="Calibri"/>
              </a:rPr>
              <a:t>con la audiencia.</a:t>
            </a:r>
            <a:endParaRPr b="0" i="0" sz="1400" u="none" cap="none" strike="noStrike">
              <a:solidFill>
                <a:srgbClr val="000000"/>
              </a:solidFill>
              <a:latin typeface="Arial"/>
              <a:ea typeface="Arial"/>
              <a:cs typeface="Arial"/>
              <a:sym typeface="Arial"/>
            </a:endParaRPr>
          </a:p>
        </p:txBody>
      </p:sp>
      <p:cxnSp>
        <p:nvCxnSpPr>
          <p:cNvPr id="365" name="Google Shape;365;p23"/>
          <p:cNvCxnSpPr/>
          <p:nvPr/>
        </p:nvCxnSpPr>
        <p:spPr>
          <a:xfrm>
            <a:off x="563677" y="1861311"/>
            <a:ext cx="0" cy="310705"/>
          </a:xfrm>
          <a:prstGeom prst="straightConnector1">
            <a:avLst/>
          </a:prstGeom>
          <a:noFill/>
          <a:ln cap="flat" cmpd="sng" w="12700">
            <a:solidFill>
              <a:srgbClr val="EE4639"/>
            </a:solidFill>
            <a:prstDash val="solid"/>
            <a:round/>
            <a:headEnd len="sm" w="sm" type="none"/>
            <a:tailEnd len="sm" w="sm" type="none"/>
          </a:ln>
        </p:spPr>
      </p:cxnSp>
      <p:sp>
        <p:nvSpPr>
          <p:cNvPr id="366" name="Google Shape;366;p23"/>
          <p:cNvSpPr/>
          <p:nvPr/>
        </p:nvSpPr>
        <p:spPr>
          <a:xfrm>
            <a:off x="778078" y="2175925"/>
            <a:ext cx="4186619"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Mejora la segmentación del mercado al </a:t>
            </a:r>
            <a:r>
              <a:rPr b="1" i="0" lang="es-ES" sz="1400" u="none" cap="none" strike="noStrike">
                <a:solidFill>
                  <a:srgbClr val="EE4639"/>
                </a:solidFill>
                <a:latin typeface="Calibri"/>
                <a:ea typeface="Calibri"/>
                <a:cs typeface="Calibri"/>
                <a:sym typeface="Calibri"/>
              </a:rPr>
              <a:t>identificar grupos específicos</a:t>
            </a:r>
            <a:r>
              <a:rPr b="1" i="0" lang="es-ES" sz="1400" u="none" cap="none" strike="noStrike">
                <a:solidFill>
                  <a:srgbClr val="558ED5"/>
                </a:solidFill>
                <a:latin typeface="Calibri"/>
                <a:ea typeface="Calibri"/>
                <a:cs typeface="Calibri"/>
                <a:sym typeface="Calibri"/>
              </a:rPr>
              <a:t> </a:t>
            </a:r>
            <a:r>
              <a:rPr b="0" i="0" lang="es-ES" sz="1400" u="none" cap="none" strike="noStrike">
                <a:solidFill>
                  <a:srgbClr val="262626"/>
                </a:solidFill>
                <a:latin typeface="Calibri"/>
                <a:ea typeface="Calibri"/>
                <a:cs typeface="Calibri"/>
                <a:sym typeface="Calibri"/>
              </a:rPr>
              <a:t>dentro de la audiencia.</a:t>
            </a:r>
            <a:endParaRPr b="0" i="0" sz="1400" u="none" cap="none" strike="noStrike">
              <a:solidFill>
                <a:srgbClr val="000000"/>
              </a:solidFill>
              <a:latin typeface="Arial"/>
              <a:ea typeface="Arial"/>
              <a:cs typeface="Arial"/>
              <a:sym typeface="Arial"/>
            </a:endParaRPr>
          </a:p>
        </p:txBody>
      </p:sp>
      <p:sp>
        <p:nvSpPr>
          <p:cNvPr id="367" name="Google Shape;367;p23"/>
          <p:cNvSpPr/>
          <p:nvPr/>
        </p:nvSpPr>
        <p:spPr>
          <a:xfrm>
            <a:off x="778078" y="2901831"/>
            <a:ext cx="4186619"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Aumenta la efectividad de las campañas al </a:t>
            </a:r>
            <a:r>
              <a:rPr b="1" i="0" lang="es-ES" sz="1400" u="none" cap="none" strike="noStrike">
                <a:solidFill>
                  <a:srgbClr val="EE4639"/>
                </a:solidFill>
                <a:latin typeface="Calibri"/>
                <a:ea typeface="Calibri"/>
                <a:cs typeface="Calibri"/>
                <a:sym typeface="Calibri"/>
              </a:rPr>
              <a:t>crear mensajes más relevantes y persuasivos</a:t>
            </a:r>
            <a:r>
              <a:rPr b="0" i="0" lang="es-ES" sz="14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68" name="Google Shape;368;p23"/>
          <p:cNvSpPr/>
          <p:nvPr/>
        </p:nvSpPr>
        <p:spPr>
          <a:xfrm>
            <a:off x="487335" y="166821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69" name="Google Shape;369;p23"/>
          <p:cNvCxnSpPr/>
          <p:nvPr/>
        </p:nvCxnSpPr>
        <p:spPr>
          <a:xfrm>
            <a:off x="563677" y="2376848"/>
            <a:ext cx="0" cy="518072"/>
          </a:xfrm>
          <a:prstGeom prst="straightConnector1">
            <a:avLst/>
          </a:prstGeom>
          <a:noFill/>
          <a:ln cap="flat" cmpd="sng" w="12700">
            <a:solidFill>
              <a:srgbClr val="EE4639"/>
            </a:solidFill>
            <a:prstDash val="solid"/>
            <a:round/>
            <a:headEnd len="sm" w="sm" type="none"/>
            <a:tailEnd len="sm" w="sm" type="none"/>
          </a:ln>
        </p:spPr>
      </p:cxnSp>
      <p:sp>
        <p:nvSpPr>
          <p:cNvPr id="370" name="Google Shape;370;p23"/>
          <p:cNvSpPr/>
          <p:nvPr/>
        </p:nvSpPr>
        <p:spPr>
          <a:xfrm>
            <a:off x="487335" y="221232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1" name="Google Shape;371;p23"/>
          <p:cNvSpPr/>
          <p:nvPr/>
        </p:nvSpPr>
        <p:spPr>
          <a:xfrm>
            <a:off x="487335" y="292624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2" name="Google Shape;372;p23"/>
          <p:cNvSpPr/>
          <p:nvPr/>
        </p:nvSpPr>
        <p:spPr>
          <a:xfrm>
            <a:off x="778078" y="3601546"/>
            <a:ext cx="4186619"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Fomenta la innovación al </a:t>
            </a:r>
            <a:r>
              <a:rPr b="1" i="0" lang="es-ES" sz="1400" u="none" cap="none" strike="noStrike">
                <a:solidFill>
                  <a:srgbClr val="EE4639"/>
                </a:solidFill>
                <a:latin typeface="Calibri"/>
                <a:ea typeface="Calibri"/>
                <a:cs typeface="Calibri"/>
                <a:sym typeface="Calibri"/>
              </a:rPr>
              <a:t>identificar oportunidades </a:t>
            </a:r>
            <a:r>
              <a:rPr b="0" i="0" lang="es-ES" sz="1400" u="none" cap="none" strike="noStrike">
                <a:solidFill>
                  <a:srgbClr val="262626"/>
                </a:solidFill>
                <a:latin typeface="Calibri"/>
                <a:ea typeface="Calibri"/>
                <a:cs typeface="Calibri"/>
                <a:sym typeface="Calibri"/>
              </a:rPr>
              <a:t>para satisfacer mejor las demandas del cliente.</a:t>
            </a:r>
            <a:endParaRPr b="0" i="0" sz="1400" u="none" cap="none" strike="noStrike">
              <a:solidFill>
                <a:srgbClr val="000000"/>
              </a:solidFill>
              <a:latin typeface="Arial"/>
              <a:ea typeface="Arial"/>
              <a:cs typeface="Arial"/>
              <a:sym typeface="Arial"/>
            </a:endParaRPr>
          </a:p>
        </p:txBody>
      </p:sp>
      <p:cxnSp>
        <p:nvCxnSpPr>
          <p:cNvPr id="373" name="Google Shape;373;p23"/>
          <p:cNvCxnSpPr/>
          <p:nvPr/>
        </p:nvCxnSpPr>
        <p:spPr>
          <a:xfrm>
            <a:off x="563677" y="3094403"/>
            <a:ext cx="0" cy="518072"/>
          </a:xfrm>
          <a:prstGeom prst="straightConnector1">
            <a:avLst/>
          </a:prstGeom>
          <a:noFill/>
          <a:ln cap="flat" cmpd="sng" w="12700">
            <a:solidFill>
              <a:srgbClr val="EE4639"/>
            </a:solidFill>
            <a:prstDash val="solid"/>
            <a:round/>
            <a:headEnd len="sm" w="sm" type="none"/>
            <a:tailEnd len="sm" w="sm" type="none"/>
          </a:ln>
        </p:spPr>
      </p:cxnSp>
      <p:sp>
        <p:nvSpPr>
          <p:cNvPr id="374" name="Google Shape;374;p23"/>
          <p:cNvSpPr/>
          <p:nvPr/>
        </p:nvSpPr>
        <p:spPr>
          <a:xfrm>
            <a:off x="487335" y="364015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5" name="Google Shape;375;p23"/>
          <p:cNvSpPr/>
          <p:nvPr/>
        </p:nvSpPr>
        <p:spPr>
          <a:xfrm>
            <a:off x="778078" y="4301261"/>
            <a:ext cx="4186619" cy="4308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Fortalece la lealtad del cliente al demostrar una </a:t>
            </a:r>
            <a:r>
              <a:rPr b="1" i="0" lang="es-ES" sz="1400" u="none" cap="none" strike="noStrike">
                <a:solidFill>
                  <a:srgbClr val="EE4639"/>
                </a:solidFill>
                <a:latin typeface="Calibri"/>
                <a:ea typeface="Calibri"/>
                <a:cs typeface="Calibri"/>
                <a:sym typeface="Calibri"/>
              </a:rPr>
              <a:t>comprensión profunda de sus necesidades</a:t>
            </a:r>
            <a:r>
              <a:rPr b="0" i="0" lang="es-ES" sz="14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376" name="Google Shape;376;p23"/>
          <p:cNvCxnSpPr/>
          <p:nvPr/>
        </p:nvCxnSpPr>
        <p:spPr>
          <a:xfrm>
            <a:off x="563677" y="3812203"/>
            <a:ext cx="0" cy="518072"/>
          </a:xfrm>
          <a:prstGeom prst="straightConnector1">
            <a:avLst/>
          </a:prstGeom>
          <a:noFill/>
          <a:ln cap="flat" cmpd="sng" w="12700">
            <a:solidFill>
              <a:srgbClr val="EE4639"/>
            </a:solidFill>
            <a:prstDash val="solid"/>
            <a:round/>
            <a:headEnd len="sm" w="sm" type="none"/>
            <a:tailEnd len="sm" w="sm" type="none"/>
          </a:ln>
        </p:spPr>
      </p:cxnSp>
      <p:sp>
        <p:nvSpPr>
          <p:cNvPr id="377" name="Google Shape;377;p23"/>
          <p:cNvSpPr/>
          <p:nvPr/>
        </p:nvSpPr>
        <p:spPr>
          <a:xfrm>
            <a:off x="487335" y="433956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78" name="Google Shape;378;p23"/>
          <p:cNvGrpSpPr/>
          <p:nvPr/>
        </p:nvGrpSpPr>
        <p:grpSpPr>
          <a:xfrm>
            <a:off x="5653785" y="1402099"/>
            <a:ext cx="1956620" cy="3400088"/>
            <a:chOff x="7577528" y="1708678"/>
            <a:chExt cx="1821305" cy="3164947"/>
          </a:xfrm>
        </p:grpSpPr>
        <p:sp>
          <p:nvSpPr>
            <p:cNvPr id="379" name="Google Shape;379;p23"/>
            <p:cNvSpPr/>
            <p:nvPr/>
          </p:nvSpPr>
          <p:spPr>
            <a:xfrm>
              <a:off x="7577528" y="4749164"/>
              <a:ext cx="1821305" cy="124461"/>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0" name="Google Shape;380;p23"/>
            <p:cNvPicPr preferRelativeResize="0"/>
            <p:nvPr/>
          </p:nvPicPr>
          <p:blipFill rotWithShape="1">
            <a:blip r:embed="rId3">
              <a:alphaModFix/>
            </a:blip>
            <a:srcRect b="0" l="0" r="0" t="0"/>
            <a:stretch/>
          </p:blipFill>
          <p:spPr>
            <a:xfrm>
              <a:off x="7873355" y="1708678"/>
              <a:ext cx="1270645" cy="3134257"/>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7" name="Google Shape;387;p2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MAPA</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 EMPATÍA</a:t>
            </a:r>
            <a:endParaRPr/>
          </a:p>
        </p:txBody>
      </p:sp>
      <p:pic>
        <p:nvPicPr>
          <p:cNvPr id="388" name="Google Shape;388;p2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5"/>
          <p:cNvSpPr txBox="1"/>
          <p:nvPr/>
        </p:nvSpPr>
        <p:spPr>
          <a:xfrm>
            <a:off x="503238" y="912813"/>
            <a:ext cx="8150935"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CONCEPTO DE MAPA DE EMPATÍA</a:t>
            </a:r>
            <a:endParaRPr b="0" i="0" sz="1600" u="none" cap="none" strike="noStrike">
              <a:solidFill>
                <a:srgbClr val="000000"/>
              </a:solidFill>
              <a:latin typeface="Arial"/>
              <a:ea typeface="Arial"/>
              <a:cs typeface="Arial"/>
              <a:sym typeface="Arial"/>
            </a:endParaRPr>
          </a:p>
          <a:p>
            <a:pPr indent="-173038" lvl="0" marL="184150" marR="0" rtl="0" algn="l">
              <a:lnSpc>
                <a:spcPct val="100000"/>
              </a:lnSpc>
              <a:spcBef>
                <a:spcPts val="60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El mapa de empatía es una herramienta que permite identificar los pensamientos, sentimientos y comportamientos de un cliente potencial o un usuario del producto. Le permite comprender rápidamente su experiencia y de dónde vienen.</a:t>
            </a:r>
            <a:endParaRPr b="0" i="0" sz="1600" u="none" cap="none" strike="noStrike">
              <a:solidFill>
                <a:srgbClr val="000000"/>
              </a:solidFill>
              <a:latin typeface="Arial"/>
              <a:ea typeface="Arial"/>
              <a:cs typeface="Arial"/>
              <a:sym typeface="Arial"/>
            </a:endParaRPr>
          </a:p>
          <a:p>
            <a:pPr indent="-71438" lvl="0" marL="1841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3038" lvl="0" marL="184150"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A través de 6 cuadrantes o elementos, a modo de preguntas:</a:t>
            </a:r>
            <a:endParaRPr b="0" i="0" sz="1600" u="none" cap="none" strike="noStrike">
              <a:solidFill>
                <a:srgbClr val="000000"/>
              </a:solidFill>
              <a:latin typeface="Arial"/>
              <a:ea typeface="Arial"/>
              <a:cs typeface="Arial"/>
              <a:sym typeface="Arial"/>
            </a:endParaRPr>
          </a:p>
        </p:txBody>
      </p:sp>
      <p:sp>
        <p:nvSpPr>
          <p:cNvPr id="395" name="Google Shape;395;p2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MAPA DE EMPATÍA</a:t>
            </a:r>
            <a:endParaRPr b="0" i="0" sz="1000" u="none" cap="none" strike="noStrike">
              <a:solidFill>
                <a:srgbClr val="A5A5A5"/>
              </a:solidFill>
              <a:latin typeface="Calibri"/>
              <a:ea typeface="Calibri"/>
              <a:cs typeface="Calibri"/>
              <a:sym typeface="Calibri"/>
            </a:endParaRPr>
          </a:p>
        </p:txBody>
      </p:sp>
      <p:grpSp>
        <p:nvGrpSpPr>
          <p:cNvPr id="396" name="Google Shape;396;p25"/>
          <p:cNvGrpSpPr/>
          <p:nvPr/>
        </p:nvGrpSpPr>
        <p:grpSpPr>
          <a:xfrm>
            <a:off x="2005050" y="2749874"/>
            <a:ext cx="5133898" cy="1980752"/>
            <a:chOff x="1899482" y="2925203"/>
            <a:chExt cx="5133898" cy="1980752"/>
          </a:xfrm>
        </p:grpSpPr>
        <p:sp>
          <p:nvSpPr>
            <p:cNvPr id="397" name="Google Shape;397;p25"/>
            <p:cNvSpPr/>
            <p:nvPr/>
          </p:nvSpPr>
          <p:spPr>
            <a:xfrm>
              <a:off x="4751388" y="2925203"/>
              <a:ext cx="2281992" cy="479091"/>
            </a:xfrm>
            <a:prstGeom prst="roundRect">
              <a:avLst>
                <a:gd fmla="val 18326" name="adj"/>
              </a:avLst>
            </a:prstGeom>
            <a:solidFill>
              <a:srgbClr val="00B1C2"/>
            </a:solidFill>
            <a:ln>
              <a:noFill/>
            </a:ln>
          </p:spPr>
          <p:txBody>
            <a:bodyPr anchorCtr="0" anchor="ctr" bIns="45700" lIns="91425" spcFirstLastPara="1" rIns="91425" wrap="square" tIns="45700">
              <a:noAutofit/>
            </a:bodyPr>
            <a:lstStyle/>
            <a:p>
              <a:pPr indent="0" lvl="0" marL="11430" marR="0" rtl="0" algn="ctr">
                <a:lnSpc>
                  <a:spcPct val="90000"/>
                </a:lnSpc>
                <a:spcBef>
                  <a:spcPts val="0"/>
                </a:spcBef>
                <a:spcAft>
                  <a:spcPts val="0"/>
                </a:spcAft>
                <a:buClr>
                  <a:srgbClr val="000000"/>
                </a:buClr>
                <a:buSzPts val="2000"/>
                <a:buFont typeface="Arial"/>
                <a:buNone/>
              </a:pPr>
              <a:r>
                <a:rPr b="1" i="0" lang="es-ES" sz="1300" u="none" cap="none" strike="noStrike">
                  <a:solidFill>
                    <a:schemeClr val="lt1"/>
                  </a:solidFill>
                  <a:latin typeface="Calibri"/>
                  <a:ea typeface="Calibri"/>
                  <a:cs typeface="Calibri"/>
                  <a:sym typeface="Calibri"/>
                </a:rPr>
                <a:t>En la parte inferior:</a:t>
              </a:r>
              <a:endParaRPr b="1" i="0" sz="1300" u="none" cap="none" strike="noStrike">
                <a:solidFill>
                  <a:schemeClr val="lt1"/>
                </a:solidFill>
                <a:latin typeface="Calibri"/>
                <a:ea typeface="Calibri"/>
                <a:cs typeface="Calibri"/>
                <a:sym typeface="Calibri"/>
              </a:endParaRPr>
            </a:p>
          </p:txBody>
        </p:sp>
        <p:sp>
          <p:nvSpPr>
            <p:cNvPr id="398" name="Google Shape;398;p25"/>
            <p:cNvSpPr/>
            <p:nvPr/>
          </p:nvSpPr>
          <p:spPr>
            <a:xfrm>
              <a:off x="4751388" y="3474623"/>
              <a:ext cx="2281992" cy="1431332"/>
            </a:xfrm>
            <a:prstGeom prst="roundRect">
              <a:avLst>
                <a:gd fmla="val 3317" name="adj"/>
              </a:avLst>
            </a:prstGeom>
            <a:solidFill>
              <a:srgbClr val="D1EFF4"/>
            </a:solidFill>
            <a:ln>
              <a:noFill/>
            </a:ln>
          </p:spPr>
          <p:txBody>
            <a:bodyPr anchorCtr="0" anchor="t" bIns="45700" lIns="108000" spcFirstLastPara="1" rIns="108000" wrap="square" tIns="108000">
              <a:noAutofit/>
            </a:bodyPr>
            <a:lstStyle/>
            <a:p>
              <a:pPr indent="-128588" lvl="1" marL="138113" marR="0" rtl="0" algn="l">
                <a:lnSpc>
                  <a:spcPct val="100000"/>
                </a:lnSpc>
                <a:spcBef>
                  <a:spcPts val="0"/>
                </a:spcBef>
                <a:spcAft>
                  <a:spcPts val="0"/>
                </a:spcAft>
                <a:buClr>
                  <a:srgbClr val="00B1C2"/>
                </a:buClr>
                <a:buSzPts val="1300"/>
                <a:buFont typeface="Arial"/>
                <a:buChar char="•"/>
              </a:pPr>
              <a:r>
                <a:rPr b="0" i="0" lang="es-ES" sz="1300" u="none" cap="none" strike="noStrike">
                  <a:solidFill>
                    <a:srgbClr val="262626"/>
                  </a:solidFill>
                  <a:latin typeface="Calibri"/>
                  <a:ea typeface="Calibri"/>
                  <a:cs typeface="Calibri"/>
                  <a:sym typeface="Calibri"/>
                </a:rPr>
                <a:t>¿Cuáles son sus dolores?</a:t>
              </a:r>
              <a:endParaRPr b="0" i="0" sz="1300" u="none" cap="none" strike="noStrike">
                <a:solidFill>
                  <a:srgbClr val="262626"/>
                </a:solidFill>
                <a:latin typeface="Calibri"/>
                <a:ea typeface="Calibri"/>
                <a:cs typeface="Calibri"/>
                <a:sym typeface="Calibri"/>
              </a:endParaRPr>
            </a:p>
            <a:p>
              <a:pPr indent="-128588" lvl="1" marL="138113" marR="0" rtl="0" algn="l">
                <a:lnSpc>
                  <a:spcPct val="100000"/>
                </a:lnSpc>
                <a:spcBef>
                  <a:spcPts val="600"/>
                </a:spcBef>
                <a:spcAft>
                  <a:spcPts val="600"/>
                </a:spcAft>
                <a:buClr>
                  <a:srgbClr val="00B1C2"/>
                </a:buClr>
                <a:buSzPts val="1300"/>
                <a:buFont typeface="Arial"/>
                <a:buChar char="•"/>
              </a:pPr>
              <a:r>
                <a:rPr b="0" i="0" lang="es-ES" sz="1300" u="none" cap="none" strike="noStrike">
                  <a:solidFill>
                    <a:srgbClr val="262626"/>
                  </a:solidFill>
                  <a:latin typeface="Calibri"/>
                  <a:ea typeface="Calibri"/>
                  <a:cs typeface="Calibri"/>
                  <a:sym typeface="Calibri"/>
                </a:rPr>
                <a:t>¿Cuáles son sus necesidades?</a:t>
              </a:r>
              <a:endParaRPr/>
            </a:p>
          </p:txBody>
        </p:sp>
        <p:grpSp>
          <p:nvGrpSpPr>
            <p:cNvPr id="399" name="Google Shape;399;p25"/>
            <p:cNvGrpSpPr/>
            <p:nvPr/>
          </p:nvGrpSpPr>
          <p:grpSpPr>
            <a:xfrm>
              <a:off x="4545873" y="2971705"/>
              <a:ext cx="439377" cy="386160"/>
              <a:chOff x="5892512" y="2805541"/>
              <a:chExt cx="459474" cy="403823"/>
            </a:xfrm>
          </p:grpSpPr>
          <p:sp>
            <p:nvSpPr>
              <p:cNvPr id="400" name="Google Shape;400;p25"/>
              <p:cNvSpPr/>
              <p:nvPr/>
            </p:nvSpPr>
            <p:spPr>
              <a:xfrm>
                <a:off x="5956277" y="2824919"/>
                <a:ext cx="395709" cy="376075"/>
              </a:xfrm>
              <a:prstGeom prst="ellipse">
                <a:avLst/>
              </a:prstGeom>
              <a:solidFill>
                <a:srgbClr val="088D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01" name="Google Shape;401;p25"/>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02" name="Google Shape;402;p25"/>
              <p:cNvSpPr/>
              <p:nvPr/>
            </p:nvSpPr>
            <p:spPr>
              <a:xfrm rot="5400000">
                <a:off x="6076285" y="2946262"/>
                <a:ext cx="186870" cy="12238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403" name="Google Shape;403;p25"/>
            <p:cNvSpPr/>
            <p:nvPr/>
          </p:nvSpPr>
          <p:spPr>
            <a:xfrm>
              <a:off x="2104996" y="2925203"/>
              <a:ext cx="2287617" cy="479091"/>
            </a:xfrm>
            <a:prstGeom prst="roundRect">
              <a:avLst>
                <a:gd fmla="val 18326" name="adj"/>
              </a:avLst>
            </a:prstGeom>
            <a:solidFill>
              <a:srgbClr val="EE4639"/>
            </a:solidFill>
            <a:ln>
              <a:noFill/>
            </a:ln>
          </p:spPr>
          <p:txBody>
            <a:bodyPr anchorCtr="0" anchor="ctr" bIns="45700" lIns="91425" spcFirstLastPara="1" rIns="91425" wrap="square" tIns="45700">
              <a:noAutofit/>
            </a:bodyPr>
            <a:lstStyle/>
            <a:p>
              <a:pPr indent="0" lvl="0" marL="11430" marR="0" rtl="0" algn="ctr">
                <a:lnSpc>
                  <a:spcPct val="90000"/>
                </a:lnSpc>
                <a:spcBef>
                  <a:spcPts val="0"/>
                </a:spcBef>
                <a:spcAft>
                  <a:spcPts val="0"/>
                </a:spcAft>
                <a:buNone/>
              </a:pPr>
              <a:r>
                <a:rPr b="1" i="0" lang="es-ES" sz="1300" u="none" cap="none" strike="noStrike">
                  <a:solidFill>
                    <a:schemeClr val="lt1"/>
                  </a:solidFill>
                  <a:latin typeface="Calibri"/>
                  <a:ea typeface="Calibri"/>
                  <a:cs typeface="Calibri"/>
                  <a:sym typeface="Calibri"/>
                </a:rPr>
                <a:t>En la parte superior:</a:t>
              </a:r>
              <a:endParaRPr b="1" i="0" sz="1300" u="none" cap="none" strike="noStrike">
                <a:solidFill>
                  <a:schemeClr val="lt1"/>
                </a:solidFill>
                <a:latin typeface="Calibri"/>
                <a:ea typeface="Calibri"/>
                <a:cs typeface="Calibri"/>
                <a:sym typeface="Calibri"/>
              </a:endParaRPr>
            </a:p>
          </p:txBody>
        </p:sp>
        <p:sp>
          <p:nvSpPr>
            <p:cNvPr id="404" name="Google Shape;404;p25"/>
            <p:cNvSpPr/>
            <p:nvPr/>
          </p:nvSpPr>
          <p:spPr>
            <a:xfrm>
              <a:off x="2104996" y="3474623"/>
              <a:ext cx="2287617" cy="1431332"/>
            </a:xfrm>
            <a:prstGeom prst="roundRect">
              <a:avLst>
                <a:gd fmla="val 3694" name="adj"/>
              </a:avLst>
            </a:prstGeom>
            <a:solidFill>
              <a:srgbClr val="FFD8D4"/>
            </a:solidFill>
            <a:ln>
              <a:noFill/>
            </a:ln>
          </p:spPr>
          <p:txBody>
            <a:bodyPr anchorCtr="0" anchor="t" bIns="45700" lIns="108000" spcFirstLastPara="1" rIns="108000" wrap="square" tIns="108000">
              <a:noAutofit/>
            </a:bodyPr>
            <a:lstStyle/>
            <a:p>
              <a:pPr indent="-128588" lvl="1" marL="138113" marR="0" rtl="0" algn="l">
                <a:lnSpc>
                  <a:spcPct val="100000"/>
                </a:lnSpc>
                <a:spcBef>
                  <a:spcPts val="0"/>
                </a:spcBef>
                <a:spcAft>
                  <a:spcPts val="0"/>
                </a:spcAft>
                <a:buClr>
                  <a:srgbClr val="EE4639"/>
                </a:buClr>
                <a:buSzPts val="1300"/>
                <a:buFont typeface="Arial"/>
                <a:buChar char="•"/>
              </a:pPr>
              <a:r>
                <a:rPr b="0" i="0" lang="es-ES" sz="1300" u="none" cap="none" strike="noStrike">
                  <a:solidFill>
                    <a:srgbClr val="262626"/>
                  </a:solidFill>
                  <a:latin typeface="Calibri"/>
                  <a:ea typeface="Calibri"/>
                  <a:cs typeface="Calibri"/>
                  <a:sym typeface="Calibri"/>
                </a:rPr>
                <a:t>¿Qué piensa y siente?</a:t>
              </a:r>
              <a:endParaRPr b="0" i="0" sz="1300" u="none" cap="none" strike="noStrike">
                <a:solidFill>
                  <a:srgbClr val="262626"/>
                </a:solidFill>
                <a:latin typeface="Calibri"/>
                <a:ea typeface="Calibri"/>
                <a:cs typeface="Calibri"/>
                <a:sym typeface="Calibri"/>
              </a:endParaRPr>
            </a:p>
            <a:p>
              <a:pPr indent="-128588" lvl="1" marL="138113" marR="0" rtl="0" algn="l">
                <a:lnSpc>
                  <a:spcPct val="100000"/>
                </a:lnSpc>
                <a:spcBef>
                  <a:spcPts val="600"/>
                </a:spcBef>
                <a:spcAft>
                  <a:spcPts val="0"/>
                </a:spcAft>
                <a:buClr>
                  <a:srgbClr val="EE4639"/>
                </a:buClr>
                <a:buSzPts val="1300"/>
                <a:buFont typeface="Arial"/>
                <a:buChar char="•"/>
              </a:pPr>
              <a:r>
                <a:rPr b="0" i="0" lang="es-ES" sz="1300" u="none" cap="none" strike="noStrike">
                  <a:solidFill>
                    <a:srgbClr val="262626"/>
                  </a:solidFill>
                  <a:latin typeface="Calibri"/>
                  <a:ea typeface="Calibri"/>
                  <a:cs typeface="Calibri"/>
                  <a:sym typeface="Calibri"/>
                </a:rPr>
                <a:t>¿Qué escucha?</a:t>
              </a:r>
              <a:endParaRPr b="0" i="0" sz="1300" u="none" cap="none" strike="noStrike">
                <a:solidFill>
                  <a:srgbClr val="262626"/>
                </a:solidFill>
                <a:latin typeface="Calibri"/>
                <a:ea typeface="Calibri"/>
                <a:cs typeface="Calibri"/>
                <a:sym typeface="Calibri"/>
              </a:endParaRPr>
            </a:p>
            <a:p>
              <a:pPr indent="-128588" lvl="1" marL="138113" marR="0" rtl="0" algn="l">
                <a:lnSpc>
                  <a:spcPct val="100000"/>
                </a:lnSpc>
                <a:spcBef>
                  <a:spcPts val="600"/>
                </a:spcBef>
                <a:spcAft>
                  <a:spcPts val="0"/>
                </a:spcAft>
                <a:buClr>
                  <a:srgbClr val="EE4639"/>
                </a:buClr>
                <a:buSzPts val="1300"/>
                <a:buFont typeface="Arial"/>
                <a:buChar char="•"/>
              </a:pPr>
              <a:r>
                <a:rPr b="0" i="0" lang="es-ES" sz="1300" u="none" cap="none" strike="noStrike">
                  <a:solidFill>
                    <a:srgbClr val="262626"/>
                  </a:solidFill>
                  <a:latin typeface="Calibri"/>
                  <a:ea typeface="Calibri"/>
                  <a:cs typeface="Calibri"/>
                  <a:sym typeface="Calibri"/>
                </a:rPr>
                <a:t>¿Qué hace?</a:t>
              </a:r>
              <a:endParaRPr b="0" i="0" sz="1300" u="none" cap="none" strike="noStrike">
                <a:solidFill>
                  <a:srgbClr val="262626"/>
                </a:solidFill>
                <a:latin typeface="Calibri"/>
                <a:ea typeface="Calibri"/>
                <a:cs typeface="Calibri"/>
                <a:sym typeface="Calibri"/>
              </a:endParaRPr>
            </a:p>
            <a:p>
              <a:pPr indent="-128588" lvl="1" marL="138113" marR="0" rtl="0" algn="l">
                <a:lnSpc>
                  <a:spcPct val="100000"/>
                </a:lnSpc>
                <a:spcBef>
                  <a:spcPts val="600"/>
                </a:spcBef>
                <a:spcAft>
                  <a:spcPts val="600"/>
                </a:spcAft>
                <a:buClr>
                  <a:srgbClr val="EE4639"/>
                </a:buClr>
                <a:buSzPts val="1300"/>
                <a:buFont typeface="Arial"/>
                <a:buChar char="•"/>
              </a:pPr>
              <a:r>
                <a:rPr b="0" i="0" lang="es-ES" sz="1300" u="none" cap="none" strike="noStrike">
                  <a:solidFill>
                    <a:srgbClr val="262626"/>
                  </a:solidFill>
                  <a:latin typeface="Calibri"/>
                  <a:ea typeface="Calibri"/>
                  <a:cs typeface="Calibri"/>
                  <a:sym typeface="Calibri"/>
                </a:rPr>
                <a:t>¿Qué ve?</a:t>
              </a:r>
              <a:endParaRPr b="0" i="0" sz="1300" u="none" cap="none" strike="noStrike">
                <a:solidFill>
                  <a:srgbClr val="262626"/>
                </a:solidFill>
                <a:latin typeface="Calibri"/>
                <a:ea typeface="Calibri"/>
                <a:cs typeface="Calibri"/>
                <a:sym typeface="Calibri"/>
              </a:endParaRPr>
            </a:p>
          </p:txBody>
        </p:sp>
        <p:grpSp>
          <p:nvGrpSpPr>
            <p:cNvPr id="405" name="Google Shape;405;p25"/>
            <p:cNvGrpSpPr/>
            <p:nvPr/>
          </p:nvGrpSpPr>
          <p:grpSpPr>
            <a:xfrm>
              <a:off x="1899482" y="2971705"/>
              <a:ext cx="439377" cy="386160"/>
              <a:chOff x="5892512" y="2805541"/>
              <a:chExt cx="459474" cy="403823"/>
            </a:xfrm>
          </p:grpSpPr>
          <p:sp>
            <p:nvSpPr>
              <p:cNvPr id="406" name="Google Shape;406;p25"/>
              <p:cNvSpPr/>
              <p:nvPr/>
            </p:nvSpPr>
            <p:spPr>
              <a:xfrm>
                <a:off x="5956277" y="2824919"/>
                <a:ext cx="395709" cy="376075"/>
              </a:xfrm>
              <a:prstGeom prst="ellipse">
                <a:avLst/>
              </a:prstGeom>
              <a:solidFill>
                <a:srgbClr val="BB3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07" name="Google Shape;407;p25"/>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08" name="Google Shape;408;p25"/>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6"/>
          <p:cNvSpPr/>
          <p:nvPr/>
        </p:nvSpPr>
        <p:spPr>
          <a:xfrm>
            <a:off x="2002512" y="5004042"/>
            <a:ext cx="5120612"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Fuente: </a:t>
            </a:r>
            <a:r>
              <a:rPr b="0" i="0" lang="es-ES" sz="1000" u="none" cap="none" strike="noStrike">
                <a:solidFill>
                  <a:srgbClr val="7F7F7F"/>
                </a:solidFill>
                <a:latin typeface="Calibri"/>
                <a:ea typeface="Calibri"/>
                <a:cs typeface="Calibri"/>
                <a:sym typeface="Calibri"/>
              </a:rPr>
              <a:t>https://www.rdstation.com/blog/es/mapa-de-empatia/</a:t>
            </a:r>
            <a:endParaRPr b="0" i="0" sz="1000" u="none" cap="none" strike="noStrike">
              <a:solidFill>
                <a:srgbClr val="7F7F7F"/>
              </a:solidFill>
              <a:latin typeface="Calibri"/>
              <a:ea typeface="Calibri"/>
              <a:cs typeface="Calibri"/>
              <a:sym typeface="Calibri"/>
            </a:endParaRPr>
          </a:p>
        </p:txBody>
      </p:sp>
      <p:sp>
        <p:nvSpPr>
          <p:cNvPr id="415" name="Google Shape;415;p26"/>
          <p:cNvSpPr/>
          <p:nvPr/>
        </p:nvSpPr>
        <p:spPr>
          <a:xfrm>
            <a:off x="1867935" y="1215399"/>
            <a:ext cx="5408129" cy="3591658"/>
          </a:xfrm>
          <a:prstGeom prst="rect">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16" name="Google Shape;416;p26"/>
          <p:cNvCxnSpPr/>
          <p:nvPr/>
        </p:nvCxnSpPr>
        <p:spPr>
          <a:xfrm>
            <a:off x="1867936" y="1215399"/>
            <a:ext cx="2226119" cy="1050722"/>
          </a:xfrm>
          <a:prstGeom prst="straightConnector1">
            <a:avLst/>
          </a:prstGeom>
          <a:noFill/>
          <a:ln cap="flat" cmpd="sng" w="15875">
            <a:solidFill>
              <a:schemeClr val="lt1"/>
            </a:solidFill>
            <a:prstDash val="dash"/>
            <a:round/>
            <a:headEnd len="sm" w="sm" type="none"/>
            <a:tailEnd len="sm" w="sm" type="none"/>
          </a:ln>
        </p:spPr>
      </p:cxnSp>
      <p:cxnSp>
        <p:nvCxnSpPr>
          <p:cNvPr id="417" name="Google Shape;417;p26"/>
          <p:cNvCxnSpPr/>
          <p:nvPr/>
        </p:nvCxnSpPr>
        <p:spPr>
          <a:xfrm flipH="1" rot="10800000">
            <a:off x="1867936" y="2758264"/>
            <a:ext cx="2283267" cy="1203853"/>
          </a:xfrm>
          <a:prstGeom prst="straightConnector1">
            <a:avLst/>
          </a:prstGeom>
          <a:noFill/>
          <a:ln cap="flat" cmpd="sng" w="15875">
            <a:solidFill>
              <a:schemeClr val="lt1"/>
            </a:solidFill>
            <a:prstDash val="dash"/>
            <a:round/>
            <a:headEnd len="sm" w="sm" type="none"/>
            <a:tailEnd len="sm" w="sm" type="none"/>
          </a:ln>
        </p:spPr>
      </p:cxnSp>
      <p:sp>
        <p:nvSpPr>
          <p:cNvPr id="418" name="Google Shape;418;p26"/>
          <p:cNvSpPr txBox="1"/>
          <p:nvPr/>
        </p:nvSpPr>
        <p:spPr>
          <a:xfrm>
            <a:off x="3722126" y="1707542"/>
            <a:ext cx="1683386"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¿Qué piensa y siente?</a:t>
            </a:r>
            <a:endParaRPr b="0" i="0" sz="1400" u="none" cap="none" strike="noStrike">
              <a:solidFill>
                <a:schemeClr val="lt1"/>
              </a:solidFill>
              <a:latin typeface="Calibri"/>
              <a:ea typeface="Calibri"/>
              <a:cs typeface="Calibri"/>
              <a:sym typeface="Calibri"/>
            </a:endParaRPr>
          </a:p>
        </p:txBody>
      </p:sp>
      <p:sp>
        <p:nvSpPr>
          <p:cNvPr id="419" name="Google Shape;419;p2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MAPA DE EMPATÍA</a:t>
            </a:r>
            <a:endParaRPr b="0" i="0" sz="1000" u="none" cap="none" strike="noStrike">
              <a:solidFill>
                <a:srgbClr val="A5A5A5"/>
              </a:solidFill>
              <a:latin typeface="Calibri"/>
              <a:ea typeface="Calibri"/>
              <a:cs typeface="Calibri"/>
              <a:sym typeface="Calibri"/>
            </a:endParaRPr>
          </a:p>
        </p:txBody>
      </p:sp>
      <p:pic>
        <p:nvPicPr>
          <p:cNvPr id="420" name="Google Shape;420;p26"/>
          <p:cNvPicPr preferRelativeResize="0"/>
          <p:nvPr/>
        </p:nvPicPr>
        <p:blipFill rotWithShape="1">
          <a:blip r:embed="rId3">
            <a:alphaModFix/>
          </a:blip>
          <a:srcRect b="0" l="0" r="0" t="0"/>
          <a:stretch/>
        </p:blipFill>
        <p:spPr>
          <a:xfrm>
            <a:off x="4118775" y="2035534"/>
            <a:ext cx="815080" cy="815080"/>
          </a:xfrm>
          <a:prstGeom prst="rect">
            <a:avLst/>
          </a:prstGeom>
          <a:noFill/>
          <a:ln>
            <a:noFill/>
          </a:ln>
        </p:spPr>
      </p:pic>
      <p:sp>
        <p:nvSpPr>
          <p:cNvPr id="421" name="Google Shape;421;p26"/>
          <p:cNvSpPr txBox="1"/>
          <p:nvPr/>
        </p:nvSpPr>
        <p:spPr>
          <a:xfrm>
            <a:off x="3722126" y="3127313"/>
            <a:ext cx="1683386"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¿Qué habla y hace?</a:t>
            </a:r>
            <a:endParaRPr b="0" i="0" sz="1400" u="none" cap="none" strike="noStrike">
              <a:solidFill>
                <a:schemeClr val="lt1"/>
              </a:solidFill>
              <a:latin typeface="Calibri"/>
              <a:ea typeface="Calibri"/>
              <a:cs typeface="Calibri"/>
              <a:sym typeface="Calibri"/>
            </a:endParaRPr>
          </a:p>
        </p:txBody>
      </p:sp>
      <p:cxnSp>
        <p:nvCxnSpPr>
          <p:cNvPr id="422" name="Google Shape;422;p26"/>
          <p:cNvCxnSpPr/>
          <p:nvPr/>
        </p:nvCxnSpPr>
        <p:spPr>
          <a:xfrm flipH="1" rot="10800000">
            <a:off x="1867934" y="3976847"/>
            <a:ext cx="5408130" cy="1"/>
          </a:xfrm>
          <a:prstGeom prst="straightConnector1">
            <a:avLst/>
          </a:prstGeom>
          <a:noFill/>
          <a:ln cap="flat" cmpd="sng" w="15875">
            <a:solidFill>
              <a:schemeClr val="lt1"/>
            </a:solidFill>
            <a:prstDash val="solid"/>
            <a:round/>
            <a:headEnd len="sm" w="sm" type="none"/>
            <a:tailEnd len="sm" w="sm" type="none"/>
          </a:ln>
        </p:spPr>
      </p:cxnSp>
      <p:cxnSp>
        <p:nvCxnSpPr>
          <p:cNvPr id="423" name="Google Shape;423;p26"/>
          <p:cNvCxnSpPr/>
          <p:nvPr/>
        </p:nvCxnSpPr>
        <p:spPr>
          <a:xfrm flipH="1" rot="10800000">
            <a:off x="4958575" y="1215712"/>
            <a:ext cx="2325442" cy="1048800"/>
          </a:xfrm>
          <a:prstGeom prst="straightConnector1">
            <a:avLst/>
          </a:prstGeom>
          <a:noFill/>
          <a:ln cap="flat" cmpd="sng" w="15875">
            <a:solidFill>
              <a:schemeClr val="lt1"/>
            </a:solidFill>
            <a:prstDash val="dash"/>
            <a:round/>
            <a:headEnd len="sm" w="sm" type="none"/>
            <a:tailEnd len="sm" w="sm" type="none"/>
          </a:ln>
        </p:spPr>
      </p:cxnSp>
      <p:cxnSp>
        <p:nvCxnSpPr>
          <p:cNvPr id="424" name="Google Shape;424;p26"/>
          <p:cNvCxnSpPr/>
          <p:nvPr/>
        </p:nvCxnSpPr>
        <p:spPr>
          <a:xfrm rot="10800000">
            <a:off x="4933855" y="2756342"/>
            <a:ext cx="2342210" cy="1205775"/>
          </a:xfrm>
          <a:prstGeom prst="straightConnector1">
            <a:avLst/>
          </a:prstGeom>
          <a:noFill/>
          <a:ln cap="flat" cmpd="sng" w="15875">
            <a:solidFill>
              <a:schemeClr val="lt1"/>
            </a:solidFill>
            <a:prstDash val="dash"/>
            <a:round/>
            <a:headEnd len="sm" w="sm" type="none"/>
            <a:tailEnd len="sm" w="sm" type="none"/>
          </a:ln>
        </p:spPr>
      </p:cxnSp>
      <p:sp>
        <p:nvSpPr>
          <p:cNvPr id="425" name="Google Shape;425;p26"/>
          <p:cNvSpPr txBox="1"/>
          <p:nvPr/>
        </p:nvSpPr>
        <p:spPr>
          <a:xfrm>
            <a:off x="2560942" y="2399305"/>
            <a:ext cx="1462430"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¿Qué escucha?</a:t>
            </a:r>
            <a:endParaRPr b="0" i="0" sz="1400" u="none" cap="none" strike="noStrike">
              <a:solidFill>
                <a:schemeClr val="lt1"/>
              </a:solidFill>
              <a:latin typeface="Calibri"/>
              <a:ea typeface="Calibri"/>
              <a:cs typeface="Calibri"/>
              <a:sym typeface="Calibri"/>
            </a:endParaRPr>
          </a:p>
        </p:txBody>
      </p:sp>
      <p:sp>
        <p:nvSpPr>
          <p:cNvPr id="426" name="Google Shape;426;p26"/>
          <p:cNvSpPr txBox="1"/>
          <p:nvPr/>
        </p:nvSpPr>
        <p:spPr>
          <a:xfrm>
            <a:off x="4914528" y="2399305"/>
            <a:ext cx="1462430"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¿Qué ve?</a:t>
            </a:r>
            <a:endParaRPr b="0" i="0" sz="1400" u="none" cap="none" strike="noStrike">
              <a:solidFill>
                <a:schemeClr val="lt1"/>
              </a:solidFill>
              <a:latin typeface="Calibri"/>
              <a:ea typeface="Calibri"/>
              <a:cs typeface="Calibri"/>
              <a:sym typeface="Calibri"/>
            </a:endParaRPr>
          </a:p>
        </p:txBody>
      </p:sp>
      <p:sp>
        <p:nvSpPr>
          <p:cNvPr id="427" name="Google Shape;427;p26"/>
          <p:cNvSpPr txBox="1"/>
          <p:nvPr/>
        </p:nvSpPr>
        <p:spPr>
          <a:xfrm>
            <a:off x="2061496" y="4053176"/>
            <a:ext cx="2234318"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¿Cuáles son sus dolores?</a:t>
            </a:r>
            <a:endParaRPr b="0" i="0" sz="1400" u="none" cap="none" strike="noStrike">
              <a:solidFill>
                <a:schemeClr val="lt1"/>
              </a:solidFill>
              <a:latin typeface="Calibri"/>
              <a:ea typeface="Calibri"/>
              <a:cs typeface="Calibri"/>
              <a:sym typeface="Calibri"/>
            </a:endParaRPr>
          </a:p>
        </p:txBody>
      </p:sp>
      <p:sp>
        <p:nvSpPr>
          <p:cNvPr id="428" name="Google Shape;428;p26"/>
          <p:cNvSpPr txBox="1"/>
          <p:nvPr/>
        </p:nvSpPr>
        <p:spPr>
          <a:xfrm>
            <a:off x="4810538" y="4053176"/>
            <a:ext cx="2234318"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¿Cuáles son sus necesidades?</a:t>
            </a:r>
            <a:endParaRPr b="0" i="0" sz="1400" u="none" cap="none" strike="noStrike">
              <a:solidFill>
                <a:schemeClr val="lt1"/>
              </a:solidFill>
              <a:latin typeface="Calibri"/>
              <a:ea typeface="Calibri"/>
              <a:cs typeface="Calibri"/>
              <a:sym typeface="Calibri"/>
            </a:endParaRPr>
          </a:p>
        </p:txBody>
      </p:sp>
      <p:sp>
        <p:nvSpPr>
          <p:cNvPr id="429" name="Google Shape;429;p26"/>
          <p:cNvSpPr/>
          <p:nvPr/>
        </p:nvSpPr>
        <p:spPr>
          <a:xfrm>
            <a:off x="1832307" y="976366"/>
            <a:ext cx="5120612"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chemeClr val="dk1"/>
                </a:solidFill>
                <a:latin typeface="Calibri"/>
                <a:ea typeface="Calibri"/>
                <a:cs typeface="Calibri"/>
                <a:sym typeface="Calibri"/>
              </a:rPr>
              <a:t>Nombre                                     Edad</a:t>
            </a:r>
            <a:endParaRPr b="0" i="0" sz="1100" u="none" cap="none" strike="noStrike">
              <a:solidFill>
                <a:srgbClr val="000000"/>
              </a:solidFill>
              <a:latin typeface="Calibri"/>
              <a:ea typeface="Calibri"/>
              <a:cs typeface="Calibri"/>
              <a:sym typeface="Calibri"/>
            </a:endParaRPr>
          </a:p>
        </p:txBody>
      </p:sp>
      <p:cxnSp>
        <p:nvCxnSpPr>
          <p:cNvPr id="430" name="Google Shape;430;p26"/>
          <p:cNvCxnSpPr/>
          <p:nvPr/>
        </p:nvCxnSpPr>
        <p:spPr>
          <a:xfrm rot="10800000">
            <a:off x="4579329" y="3976848"/>
            <a:ext cx="0" cy="830209"/>
          </a:xfrm>
          <a:prstGeom prst="straightConnector1">
            <a:avLst/>
          </a:prstGeom>
          <a:noFill/>
          <a:ln cap="flat" cmpd="sng" w="15875">
            <a:solidFill>
              <a:schemeClr val="lt1"/>
            </a:solidFill>
            <a:prstDash val="solid"/>
            <a:round/>
            <a:headEnd len="sm" w="sm" type="none"/>
            <a:tailEnd len="sm" w="sm" type="none"/>
          </a:ln>
        </p:spPr>
      </p:cxnSp>
      <p:cxnSp>
        <p:nvCxnSpPr>
          <p:cNvPr id="431" name="Google Shape;431;p26"/>
          <p:cNvCxnSpPr/>
          <p:nvPr/>
        </p:nvCxnSpPr>
        <p:spPr>
          <a:xfrm rot="10800000">
            <a:off x="2329111" y="1100502"/>
            <a:ext cx="1074047" cy="0"/>
          </a:xfrm>
          <a:prstGeom prst="straightConnector1">
            <a:avLst/>
          </a:prstGeom>
          <a:noFill/>
          <a:ln cap="flat" cmpd="sng" w="12700">
            <a:solidFill>
              <a:schemeClr val="dk1"/>
            </a:solidFill>
            <a:prstDash val="solid"/>
            <a:round/>
            <a:headEnd len="sm" w="sm" type="none"/>
            <a:tailEnd len="sm" w="sm" type="none"/>
          </a:ln>
        </p:spPr>
      </p:cxnSp>
      <p:cxnSp>
        <p:nvCxnSpPr>
          <p:cNvPr id="432" name="Google Shape;432;p26"/>
          <p:cNvCxnSpPr/>
          <p:nvPr/>
        </p:nvCxnSpPr>
        <p:spPr>
          <a:xfrm rot="10800000">
            <a:off x="3816005" y="1100502"/>
            <a:ext cx="1074047" cy="0"/>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7"/>
          <p:cNvSpPr txBox="1"/>
          <p:nvPr/>
        </p:nvSpPr>
        <p:spPr>
          <a:xfrm>
            <a:off x="489826" y="912813"/>
            <a:ext cx="8164347"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PROCESO DE MAPA DE EMPATÍA</a:t>
            </a:r>
            <a:endParaRPr b="0" i="0" sz="1400" u="none" cap="none" strike="noStrike">
              <a:solidFill>
                <a:srgbClr val="000000"/>
              </a:solidFill>
              <a:latin typeface="Arial"/>
              <a:ea typeface="Arial"/>
              <a:cs typeface="Arial"/>
              <a:sym typeface="Arial"/>
            </a:endParaRPr>
          </a:p>
        </p:txBody>
      </p:sp>
      <p:sp>
        <p:nvSpPr>
          <p:cNvPr id="439" name="Google Shape;439;p2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MAPA DE EMPATÍA</a:t>
            </a:r>
            <a:endParaRPr b="0" i="0" sz="1000" u="none" cap="none" strike="noStrike">
              <a:solidFill>
                <a:srgbClr val="A5A5A5"/>
              </a:solidFill>
              <a:latin typeface="Calibri"/>
              <a:ea typeface="Calibri"/>
              <a:cs typeface="Calibri"/>
              <a:sym typeface="Calibri"/>
            </a:endParaRPr>
          </a:p>
        </p:txBody>
      </p:sp>
      <p:sp>
        <p:nvSpPr>
          <p:cNvPr id="440" name="Google Shape;440;p27"/>
          <p:cNvSpPr/>
          <p:nvPr/>
        </p:nvSpPr>
        <p:spPr>
          <a:xfrm>
            <a:off x="1307801" y="1483436"/>
            <a:ext cx="7049009"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Comienza con la sección META, definiendo QUIÉN será el sujeto del Mapa de Empatía y una meta: algo que deben HACER. Esto debería enmarcarse en términos de un comportamiento observable.</a:t>
            </a:r>
            <a:endParaRPr b="0" i="0" sz="1400" u="none" cap="none" strike="noStrike">
              <a:solidFill>
                <a:schemeClr val="dk1"/>
              </a:solidFill>
              <a:latin typeface="Calibri"/>
              <a:ea typeface="Calibri"/>
              <a:cs typeface="Calibri"/>
              <a:sym typeface="Calibri"/>
            </a:endParaRPr>
          </a:p>
        </p:txBody>
      </p:sp>
      <p:sp>
        <p:nvSpPr>
          <p:cNvPr id="441" name="Google Shape;441;p27"/>
          <p:cNvSpPr/>
          <p:nvPr/>
        </p:nvSpPr>
        <p:spPr>
          <a:xfrm>
            <a:off x="503237" y="1385390"/>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01</a:t>
            </a:r>
            <a:endParaRPr b="1" i="0" sz="2800" u="none" cap="none" strike="noStrike">
              <a:solidFill>
                <a:srgbClr val="7150A0"/>
              </a:solidFill>
              <a:latin typeface="Calibri"/>
              <a:ea typeface="Calibri"/>
              <a:cs typeface="Calibri"/>
              <a:sym typeface="Calibri"/>
            </a:endParaRPr>
          </a:p>
        </p:txBody>
      </p:sp>
      <p:cxnSp>
        <p:nvCxnSpPr>
          <p:cNvPr id="442" name="Google Shape;442;p27"/>
          <p:cNvCxnSpPr>
            <a:stCxn id="443" idx="4"/>
            <a:endCxn id="444" idx="4"/>
          </p:cNvCxnSpPr>
          <p:nvPr/>
        </p:nvCxnSpPr>
        <p:spPr>
          <a:xfrm>
            <a:off x="1093400" y="1637306"/>
            <a:ext cx="0" cy="2806800"/>
          </a:xfrm>
          <a:prstGeom prst="straightConnector1">
            <a:avLst/>
          </a:prstGeom>
          <a:noFill/>
          <a:ln cap="flat" cmpd="sng" w="12700">
            <a:solidFill>
              <a:srgbClr val="7150A0"/>
            </a:solidFill>
            <a:prstDash val="solid"/>
            <a:round/>
            <a:headEnd len="sm" w="sm" type="none"/>
            <a:tailEnd len="sm" w="sm" type="none"/>
          </a:ln>
        </p:spPr>
      </p:cxnSp>
      <p:sp>
        <p:nvSpPr>
          <p:cNvPr id="445" name="Google Shape;445;p27"/>
          <p:cNvSpPr/>
          <p:nvPr/>
        </p:nvSpPr>
        <p:spPr>
          <a:xfrm>
            <a:off x="503237" y="2215748"/>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02</a:t>
            </a:r>
            <a:endParaRPr b="1" i="0" sz="2800" u="none" cap="none" strike="noStrike">
              <a:solidFill>
                <a:srgbClr val="7150A0"/>
              </a:solidFill>
              <a:latin typeface="Calibri"/>
              <a:ea typeface="Calibri"/>
              <a:cs typeface="Calibri"/>
              <a:sym typeface="Calibri"/>
            </a:endParaRPr>
          </a:p>
        </p:txBody>
      </p:sp>
      <p:sp>
        <p:nvSpPr>
          <p:cNvPr id="446" name="Google Shape;446;p27"/>
          <p:cNvSpPr/>
          <p:nvPr/>
        </p:nvSpPr>
        <p:spPr>
          <a:xfrm>
            <a:off x="503237" y="3492366"/>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03</a:t>
            </a:r>
            <a:endParaRPr b="1" i="0" sz="2800" u="none" cap="none" strike="noStrike">
              <a:solidFill>
                <a:srgbClr val="7150A0"/>
              </a:solidFill>
              <a:latin typeface="Calibri"/>
              <a:ea typeface="Calibri"/>
              <a:cs typeface="Calibri"/>
              <a:sym typeface="Calibri"/>
            </a:endParaRPr>
          </a:p>
        </p:txBody>
      </p:sp>
      <p:sp>
        <p:nvSpPr>
          <p:cNvPr id="447" name="Google Shape;447;p27"/>
          <p:cNvSpPr/>
          <p:nvPr/>
        </p:nvSpPr>
        <p:spPr>
          <a:xfrm>
            <a:off x="1307802" y="2319851"/>
            <a:ext cx="7049019"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Una vez que hayas aclarado el objetivo, avanza en el sentido de las agujas del reloj alrededor del lienzo, hasta que hayas cubierto Ver, Decir, Hacer y Oír. La razón de esto es que el proceso de centrarse en fenómenos observables (cosas que ven, dicen, hacen y oyen) es como caminar una milla en sus zapatos. Nos da la oportunidad de imaginar cómo podría ser su experiencia, para darnos una idea de cómo "se siente ser ellos".</a:t>
            </a:r>
            <a:endParaRPr b="0" i="0" sz="1400" u="none" cap="none" strike="noStrike">
              <a:solidFill>
                <a:schemeClr val="dk1"/>
              </a:solidFill>
              <a:latin typeface="Calibri"/>
              <a:ea typeface="Calibri"/>
              <a:cs typeface="Calibri"/>
              <a:sym typeface="Calibri"/>
            </a:endParaRPr>
          </a:p>
        </p:txBody>
      </p:sp>
      <p:sp>
        <p:nvSpPr>
          <p:cNvPr id="448" name="Google Shape;448;p27"/>
          <p:cNvSpPr/>
          <p:nvPr/>
        </p:nvSpPr>
        <p:spPr>
          <a:xfrm>
            <a:off x="1307802" y="3585234"/>
            <a:ext cx="704901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Sólo DESPUÉS de haber hecho el circuito de los elementos externos te concentras en lo que sucede dentro de su cabeza: es el poder principal del ejercicio.</a:t>
            </a:r>
            <a:endParaRPr b="0" i="0" sz="1400" u="none" cap="none" strike="noStrike">
              <a:solidFill>
                <a:schemeClr val="dk1"/>
              </a:solidFill>
              <a:latin typeface="Calibri"/>
              <a:ea typeface="Calibri"/>
              <a:cs typeface="Calibri"/>
              <a:sym typeface="Calibri"/>
            </a:endParaRPr>
          </a:p>
        </p:txBody>
      </p:sp>
      <p:grpSp>
        <p:nvGrpSpPr>
          <p:cNvPr id="449" name="Google Shape;449;p27"/>
          <p:cNvGrpSpPr/>
          <p:nvPr/>
        </p:nvGrpSpPr>
        <p:grpSpPr>
          <a:xfrm>
            <a:off x="1023005" y="2361062"/>
            <a:ext cx="140792" cy="140258"/>
            <a:chOff x="3427964" y="2244682"/>
            <a:chExt cx="225891" cy="225034"/>
          </a:xfrm>
        </p:grpSpPr>
        <p:sp>
          <p:nvSpPr>
            <p:cNvPr id="450" name="Google Shape;450;p2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1" name="Google Shape;451;p2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452" name="Google Shape;452;p27"/>
          <p:cNvGrpSpPr/>
          <p:nvPr/>
        </p:nvGrpSpPr>
        <p:grpSpPr>
          <a:xfrm>
            <a:off x="1023005" y="3637680"/>
            <a:ext cx="140792" cy="140258"/>
            <a:chOff x="3427964" y="2244682"/>
            <a:chExt cx="225891" cy="225034"/>
          </a:xfrm>
        </p:grpSpPr>
        <p:sp>
          <p:nvSpPr>
            <p:cNvPr id="453" name="Google Shape;453;p2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4" name="Google Shape;454;p2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455" name="Google Shape;455;p27"/>
          <p:cNvGrpSpPr/>
          <p:nvPr/>
        </p:nvGrpSpPr>
        <p:grpSpPr>
          <a:xfrm>
            <a:off x="1023005" y="1530704"/>
            <a:ext cx="140792" cy="140258"/>
            <a:chOff x="3427964" y="2244682"/>
            <a:chExt cx="225891" cy="225034"/>
          </a:xfrm>
        </p:grpSpPr>
        <p:sp>
          <p:nvSpPr>
            <p:cNvPr id="456" name="Google Shape;456;p2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3" name="Google Shape;443;p2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57" name="Google Shape;457;p27"/>
          <p:cNvSpPr/>
          <p:nvPr/>
        </p:nvSpPr>
        <p:spPr>
          <a:xfrm>
            <a:off x="503237" y="4192080"/>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ES" sz="2800" u="none" cap="none" strike="noStrike">
                <a:solidFill>
                  <a:srgbClr val="7150A0"/>
                </a:solidFill>
                <a:latin typeface="Calibri"/>
                <a:ea typeface="Calibri"/>
                <a:cs typeface="Calibri"/>
                <a:sym typeface="Calibri"/>
              </a:rPr>
              <a:t>04</a:t>
            </a:r>
            <a:endParaRPr b="1" i="0" sz="2800" u="none" cap="none" strike="noStrike">
              <a:solidFill>
                <a:srgbClr val="7150A0"/>
              </a:solidFill>
              <a:latin typeface="Calibri"/>
              <a:ea typeface="Calibri"/>
              <a:cs typeface="Calibri"/>
              <a:sym typeface="Calibri"/>
            </a:endParaRPr>
          </a:p>
        </p:txBody>
      </p:sp>
      <p:sp>
        <p:nvSpPr>
          <p:cNvPr id="458" name="Google Shape;458;p27"/>
          <p:cNvSpPr/>
          <p:nvPr/>
        </p:nvSpPr>
        <p:spPr>
          <a:xfrm>
            <a:off x="1307802" y="4284948"/>
            <a:ext cx="704901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Si estás diseñando productos, servicios o experiencias de clientes, un mapa de empatía completo es un excelente aporte para un ejercicio de diseño de propuesta de valor.</a:t>
            </a:r>
            <a:endParaRPr b="0" i="0" sz="1400" u="none" cap="none" strike="noStrike">
              <a:solidFill>
                <a:schemeClr val="dk1"/>
              </a:solidFill>
              <a:latin typeface="Calibri"/>
              <a:ea typeface="Calibri"/>
              <a:cs typeface="Calibri"/>
              <a:sym typeface="Calibri"/>
            </a:endParaRPr>
          </a:p>
        </p:txBody>
      </p:sp>
      <p:grpSp>
        <p:nvGrpSpPr>
          <p:cNvPr id="459" name="Google Shape;459;p27"/>
          <p:cNvGrpSpPr/>
          <p:nvPr/>
        </p:nvGrpSpPr>
        <p:grpSpPr>
          <a:xfrm>
            <a:off x="1023005" y="4337394"/>
            <a:ext cx="140792" cy="140258"/>
            <a:chOff x="3427964" y="2244682"/>
            <a:chExt cx="225891" cy="225034"/>
          </a:xfrm>
        </p:grpSpPr>
        <p:sp>
          <p:nvSpPr>
            <p:cNvPr id="460" name="Google Shape;460;p2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4" name="Google Shape;444;p2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8"/>
          <p:cNvSpPr/>
          <p:nvPr/>
        </p:nvSpPr>
        <p:spPr>
          <a:xfrm>
            <a:off x="1916349" y="912813"/>
            <a:ext cx="5680954" cy="4321175"/>
          </a:xfrm>
          <a:prstGeom prst="rect">
            <a:avLst/>
          </a:prstGeom>
          <a:solidFill>
            <a:srgbClr val="D1EF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 name="Google Shape;467;p28"/>
          <p:cNvSpPr/>
          <p:nvPr/>
        </p:nvSpPr>
        <p:spPr>
          <a:xfrm>
            <a:off x="2447925" y="5039400"/>
            <a:ext cx="4572000"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Fuente: </a:t>
            </a:r>
            <a:r>
              <a:rPr b="0" i="0" lang="es-ES" sz="1000" u="none" cap="none" strike="noStrike">
                <a:solidFill>
                  <a:srgbClr val="7F7F7F"/>
                </a:solidFill>
                <a:latin typeface="Calibri"/>
                <a:ea typeface="Calibri"/>
                <a:cs typeface="Calibri"/>
                <a:sym typeface="Calibri"/>
              </a:rPr>
              <a:t>https://blog.hubspot.es/service/mapa-empatía</a:t>
            </a:r>
            <a:endParaRPr b="0" i="0" sz="1000" u="none" cap="none" strike="noStrike">
              <a:solidFill>
                <a:srgbClr val="7F7F7F"/>
              </a:solidFill>
              <a:latin typeface="Calibri"/>
              <a:ea typeface="Calibri"/>
              <a:cs typeface="Calibri"/>
              <a:sym typeface="Calibri"/>
            </a:endParaRPr>
          </a:p>
        </p:txBody>
      </p:sp>
      <p:cxnSp>
        <p:nvCxnSpPr>
          <p:cNvPr id="468" name="Google Shape;468;p28"/>
          <p:cNvCxnSpPr/>
          <p:nvPr/>
        </p:nvCxnSpPr>
        <p:spPr>
          <a:xfrm flipH="1" rot="10800000">
            <a:off x="2164621" y="1144462"/>
            <a:ext cx="4824458" cy="2437799"/>
          </a:xfrm>
          <a:prstGeom prst="straightConnector1">
            <a:avLst/>
          </a:prstGeom>
          <a:noFill/>
          <a:ln cap="flat" cmpd="sng" w="19050">
            <a:solidFill>
              <a:srgbClr val="7150A0"/>
            </a:solidFill>
            <a:prstDash val="solid"/>
            <a:round/>
            <a:headEnd len="sm" w="sm" type="none"/>
            <a:tailEnd len="sm" w="sm" type="none"/>
          </a:ln>
        </p:spPr>
      </p:cxnSp>
      <p:cxnSp>
        <p:nvCxnSpPr>
          <p:cNvPr id="469" name="Google Shape;469;p28"/>
          <p:cNvCxnSpPr/>
          <p:nvPr/>
        </p:nvCxnSpPr>
        <p:spPr>
          <a:xfrm>
            <a:off x="2164621" y="1137493"/>
            <a:ext cx="4824458" cy="2501932"/>
          </a:xfrm>
          <a:prstGeom prst="straightConnector1">
            <a:avLst/>
          </a:prstGeom>
          <a:noFill/>
          <a:ln cap="flat" cmpd="sng" w="19050">
            <a:solidFill>
              <a:srgbClr val="7150A0"/>
            </a:solidFill>
            <a:prstDash val="solid"/>
            <a:round/>
            <a:headEnd len="sm" w="sm" type="none"/>
            <a:tailEnd len="sm" w="sm" type="none"/>
          </a:ln>
        </p:spPr>
      </p:cxnSp>
      <p:sp>
        <p:nvSpPr>
          <p:cNvPr id="470" name="Google Shape;470;p28"/>
          <p:cNvSpPr txBox="1"/>
          <p:nvPr/>
        </p:nvSpPr>
        <p:spPr>
          <a:xfrm>
            <a:off x="3494410" y="1025153"/>
            <a:ext cx="2192660" cy="7585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¿Qué piensa y siente?</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Está contenta con sus clases de bordado, pero quisiera pedir materiales por internet para no salir de casa</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No sabe cómo hacer pedidos en línea</a:t>
            </a:r>
            <a:endParaRPr/>
          </a:p>
        </p:txBody>
      </p:sp>
      <p:sp>
        <p:nvSpPr>
          <p:cNvPr id="471" name="Google Shape;471;p28"/>
          <p:cNvSpPr txBox="1"/>
          <p:nvPr/>
        </p:nvSpPr>
        <p:spPr>
          <a:xfrm>
            <a:off x="3230594" y="2999538"/>
            <a:ext cx="2692342" cy="598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¿Qué dice y hace?</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Le pide a sus nietos que le enseñen a comprar en línea</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Ve algunos videos en YouTube con consejos para comprar en línea de forma segura</a:t>
            </a:r>
            <a:endParaRPr/>
          </a:p>
        </p:txBody>
      </p:sp>
      <p:sp>
        <p:nvSpPr>
          <p:cNvPr id="472" name="Google Shape;472;p28"/>
          <p:cNvSpPr txBox="1"/>
          <p:nvPr/>
        </p:nvSpPr>
        <p:spPr>
          <a:xfrm>
            <a:off x="5303520" y="1787175"/>
            <a:ext cx="2099144" cy="10629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¿Qué ve?</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Vio un programa de televisión en el que hablaban de las tiendas en línea y recomendaban las mejores</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En Facebook ha visto cada vez a más vecinos y amigos mostrando las cosas que compraron por internet.</a:t>
            </a:r>
            <a:endParaRPr/>
          </a:p>
        </p:txBody>
      </p:sp>
      <p:sp>
        <p:nvSpPr>
          <p:cNvPr id="473" name="Google Shape;473;p28"/>
          <p:cNvSpPr txBox="1"/>
          <p:nvPr/>
        </p:nvSpPr>
        <p:spPr>
          <a:xfrm>
            <a:off x="2164622" y="1857116"/>
            <a:ext cx="1583457" cy="992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¿Qué oye?</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Ha escuchado que su nietos hacen pedidos por internet</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Sus amigas le dicen que hacer pedidos por internet es sencillo y seguro</a:t>
            </a:r>
            <a:endParaRPr/>
          </a:p>
        </p:txBody>
      </p:sp>
      <p:cxnSp>
        <p:nvCxnSpPr>
          <p:cNvPr id="474" name="Google Shape;474;p28"/>
          <p:cNvCxnSpPr/>
          <p:nvPr/>
        </p:nvCxnSpPr>
        <p:spPr>
          <a:xfrm>
            <a:off x="2154921" y="3735616"/>
            <a:ext cx="4824458" cy="0"/>
          </a:xfrm>
          <a:prstGeom prst="straightConnector1">
            <a:avLst/>
          </a:prstGeom>
          <a:noFill/>
          <a:ln cap="flat" cmpd="sng" w="25400">
            <a:solidFill>
              <a:srgbClr val="7150A0"/>
            </a:solidFill>
            <a:prstDash val="solid"/>
            <a:round/>
            <a:headEnd len="sm" w="sm" type="none"/>
            <a:tailEnd len="sm" w="sm" type="none"/>
          </a:ln>
        </p:spPr>
      </p:cxnSp>
      <p:cxnSp>
        <p:nvCxnSpPr>
          <p:cNvPr id="475" name="Google Shape;475;p28"/>
          <p:cNvCxnSpPr/>
          <p:nvPr/>
        </p:nvCxnSpPr>
        <p:spPr>
          <a:xfrm>
            <a:off x="4564456" y="3735616"/>
            <a:ext cx="0" cy="1249836"/>
          </a:xfrm>
          <a:prstGeom prst="straightConnector1">
            <a:avLst/>
          </a:prstGeom>
          <a:noFill/>
          <a:ln cap="flat" cmpd="sng" w="25400">
            <a:solidFill>
              <a:srgbClr val="7150A0"/>
            </a:solidFill>
            <a:prstDash val="solid"/>
            <a:round/>
            <a:headEnd len="sm" w="sm" type="none"/>
            <a:tailEnd len="sm" w="sm" type="none"/>
          </a:ln>
        </p:spPr>
      </p:cxnSp>
      <p:sp>
        <p:nvSpPr>
          <p:cNvPr id="476" name="Google Shape;476;p28"/>
          <p:cNvSpPr txBox="1"/>
          <p:nvPr/>
        </p:nvSpPr>
        <p:spPr>
          <a:xfrm>
            <a:off x="2149534" y="3765196"/>
            <a:ext cx="2358852" cy="12202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Esfuerzos</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Le da temor que puedan estafarla o equivocarse en su pedido</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Encuentra mucha información, pero no sabe aún </a:t>
            </a:r>
            <a:r>
              <a:rPr lang="es-ES" sz="900">
                <a:latin typeface="Calibri"/>
                <a:ea typeface="Calibri"/>
                <a:cs typeface="Calibri"/>
                <a:sym typeface="Calibri"/>
              </a:rPr>
              <a:t>cuál</a:t>
            </a:r>
            <a:r>
              <a:rPr b="0" i="0" lang="es-ES" sz="900" u="none" cap="none" strike="noStrike">
                <a:solidFill>
                  <a:srgbClr val="000000"/>
                </a:solidFill>
                <a:latin typeface="Calibri"/>
                <a:ea typeface="Calibri"/>
                <a:cs typeface="Calibri"/>
                <a:sym typeface="Calibri"/>
              </a:rPr>
              <a:t> es la mejor opción para comprar</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No está segura si encontrará todas las opciones que quiere (en cuanto a marcas </a:t>
            </a:r>
            <a:br>
              <a:rPr b="0" i="0" lang="es-ES" sz="900" u="none" cap="none" strike="noStrike">
                <a:solidFill>
                  <a:srgbClr val="000000"/>
                </a:solidFill>
                <a:latin typeface="Calibri"/>
                <a:ea typeface="Calibri"/>
                <a:cs typeface="Calibri"/>
                <a:sym typeface="Calibri"/>
              </a:rPr>
            </a:br>
            <a:r>
              <a:rPr b="0" i="0" lang="es-ES" sz="900" u="none" cap="none" strike="noStrike">
                <a:solidFill>
                  <a:srgbClr val="000000"/>
                </a:solidFill>
                <a:latin typeface="Calibri"/>
                <a:ea typeface="Calibri"/>
                <a:cs typeface="Calibri"/>
                <a:sym typeface="Calibri"/>
              </a:rPr>
              <a:t>o tiendas)</a:t>
            </a:r>
            <a:endParaRPr/>
          </a:p>
        </p:txBody>
      </p:sp>
      <p:sp>
        <p:nvSpPr>
          <p:cNvPr id="477" name="Google Shape;477;p2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MAPA DE EMPATÍA</a:t>
            </a:r>
            <a:endParaRPr b="0" i="0" sz="1000" u="none" cap="none" strike="noStrike">
              <a:solidFill>
                <a:srgbClr val="A5A5A5"/>
              </a:solidFill>
              <a:latin typeface="Calibri"/>
              <a:ea typeface="Calibri"/>
              <a:cs typeface="Calibri"/>
              <a:sym typeface="Calibri"/>
            </a:endParaRPr>
          </a:p>
        </p:txBody>
      </p:sp>
      <p:sp>
        <p:nvSpPr>
          <p:cNvPr id="478" name="Google Shape;478;p28"/>
          <p:cNvSpPr/>
          <p:nvPr/>
        </p:nvSpPr>
        <p:spPr>
          <a:xfrm>
            <a:off x="4193918" y="1948661"/>
            <a:ext cx="758538" cy="75853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28"/>
          <p:cNvSpPr txBox="1"/>
          <p:nvPr/>
        </p:nvSpPr>
        <p:spPr>
          <a:xfrm>
            <a:off x="4635616" y="3765196"/>
            <a:ext cx="2358852" cy="9582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0000"/>
                </a:solidFill>
                <a:latin typeface="Calibri"/>
                <a:ea typeface="Calibri"/>
                <a:cs typeface="Calibri"/>
                <a:sym typeface="Calibri"/>
              </a:rPr>
              <a:t>Resultados</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Logra hacer su primer pedido y se da cuenta de que sí es fácil y seguro</a:t>
            </a:r>
            <a:endParaRPr/>
          </a:p>
          <a:p>
            <a:pPr indent="-95250" lvl="0" marL="95250" marR="0" rtl="0" algn="l">
              <a:lnSpc>
                <a:spcPct val="100000"/>
              </a:lnSpc>
              <a:spcBef>
                <a:spcPts val="0"/>
              </a:spcBef>
              <a:spcAft>
                <a:spcPts val="0"/>
              </a:spcAft>
              <a:buClr>
                <a:srgbClr val="000000"/>
              </a:buClr>
              <a:buSzPts val="900"/>
              <a:buFont typeface="Arial"/>
              <a:buChar char="•"/>
            </a:pPr>
            <a:r>
              <a:rPr b="0" i="0" lang="es-ES" sz="900" u="none" cap="none" strike="noStrike">
                <a:solidFill>
                  <a:srgbClr val="000000"/>
                </a:solidFill>
                <a:latin typeface="Calibri"/>
                <a:ea typeface="Calibri"/>
                <a:cs typeface="Calibri"/>
                <a:sym typeface="Calibri"/>
              </a:rPr>
              <a:t>Ahora tiene muchas opciones de tiendas y marcas para comprar sus materiales de bordado</a:t>
            </a:r>
            <a:endParaRPr/>
          </a:p>
        </p:txBody>
      </p:sp>
      <p:pic>
        <p:nvPicPr>
          <p:cNvPr id="480" name="Google Shape;480;p28"/>
          <p:cNvPicPr preferRelativeResize="0"/>
          <p:nvPr/>
        </p:nvPicPr>
        <p:blipFill rotWithShape="1">
          <a:blip r:embed="rId3">
            <a:alphaModFix/>
          </a:blip>
          <a:srcRect b="0" l="0" r="0" t="0"/>
          <a:stretch/>
        </p:blipFill>
        <p:spPr>
          <a:xfrm>
            <a:off x="4320747" y="1995960"/>
            <a:ext cx="504219" cy="588710"/>
          </a:xfrm>
          <a:prstGeom prst="rect">
            <a:avLst/>
          </a:prstGeom>
          <a:noFill/>
          <a:ln>
            <a:noFill/>
          </a:ln>
        </p:spPr>
      </p:pic>
      <p:sp>
        <p:nvSpPr>
          <p:cNvPr id="481" name="Google Shape;481;p28"/>
          <p:cNvSpPr txBox="1"/>
          <p:nvPr/>
        </p:nvSpPr>
        <p:spPr>
          <a:xfrm>
            <a:off x="4198547" y="2723416"/>
            <a:ext cx="746906" cy="25339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s-ES" sz="700" u="none" cap="none" strike="noStrike">
                <a:solidFill>
                  <a:srgbClr val="000000"/>
                </a:solidFill>
                <a:latin typeface="Calibri"/>
                <a:ea typeface="Calibri"/>
                <a:cs typeface="Calibri"/>
                <a:sym typeface="Calibri"/>
              </a:rPr>
              <a:t>Nina</a:t>
            </a:r>
            <a:endParaRPr/>
          </a:p>
          <a:p>
            <a:pPr indent="0" lvl="0" marL="0" marR="0" rtl="0" algn="ctr">
              <a:lnSpc>
                <a:spcPct val="100000"/>
              </a:lnSpc>
              <a:spcBef>
                <a:spcPts val="0"/>
              </a:spcBef>
              <a:spcAft>
                <a:spcPts val="0"/>
              </a:spcAft>
              <a:buClr>
                <a:srgbClr val="000000"/>
              </a:buClr>
              <a:buSzPts val="700"/>
              <a:buFont typeface="Arial"/>
              <a:buNone/>
            </a:pPr>
            <a:r>
              <a:rPr b="1" i="0" lang="es-ES" sz="700" u="none" cap="none" strike="noStrike">
                <a:solidFill>
                  <a:srgbClr val="000000"/>
                </a:solidFill>
                <a:latin typeface="Calibri"/>
                <a:ea typeface="Calibri"/>
                <a:cs typeface="Calibri"/>
                <a:sym typeface="Calibri"/>
              </a:rPr>
              <a:t>Jubilada</a:t>
            </a:r>
            <a:endParaRPr b="0" i="0" sz="7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2"/>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 name="Google Shape;47;p2"/>
          <p:cNvSpPr txBox="1"/>
          <p:nvPr/>
        </p:nvSpPr>
        <p:spPr>
          <a:xfrm>
            <a:off x="1282298" y="918372"/>
            <a:ext cx="5457867" cy="400109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300"/>
              <a:buFont typeface="Arial"/>
              <a:buNone/>
            </a:pPr>
            <a:r>
              <a:rPr b="0" i="0" lang="es-ES" sz="1300" u="none" cap="none" strike="noStrike">
                <a:solidFill>
                  <a:srgbClr val="262626"/>
                </a:solidFill>
                <a:latin typeface="Calibri"/>
                <a:ea typeface="Calibri"/>
                <a:cs typeface="Calibri"/>
                <a:sym typeface="Calibri"/>
              </a:rPr>
              <a:t>Antes los clientes solían buscar a las empresas para comprar sus productos y servicios, lo podían hacer a través de páginas amarillas, yendo físicamente a las mismas empresas o escuchando recomendaciones. Actualmente las empresas deben desarrollar herramientas nuevas para que los clientes puedan encontrarlos más fácilmente, así como Google Maps, para encontrar su negocio en un mapa de Google; smartphones, para buscar opciones de lugares de compras en el mismo momento; o, redes sociales, para buscar referencias, por lo que las empresas buscan que sus seguidores les den “me gusta” a sus páginas o las recomienden a otros usuarios.</a:t>
            </a:r>
            <a:endParaRPr b="0" i="0" sz="13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0" i="0" lang="es-ES" sz="1300" u="none" cap="none" strike="noStrike">
                <a:solidFill>
                  <a:srgbClr val="262626"/>
                </a:solidFill>
                <a:latin typeface="Calibri"/>
                <a:ea typeface="Calibri"/>
                <a:cs typeface="Calibri"/>
                <a:sym typeface="Calibri"/>
              </a:rPr>
              <a:t>A diferencia de una empresa tradicional, una startup no lanza un producto en su versión final, si no, hasta que lo haya validado con sus clientes potenciales a través de experimentos, por lo que puede reducir sus inversiones, costos de producción y gastos de publicidad de un producto del cual no se tiene certeza que sea exitoso en el mercado.</a:t>
            </a:r>
            <a:endParaRPr b="0" i="0" sz="13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300"/>
              <a:buFont typeface="Arial"/>
              <a:buNone/>
            </a:pPr>
            <a:r>
              <a:rPr b="1" i="0" lang="es-ES" sz="1300" u="none" cap="none" strike="noStrike">
                <a:solidFill>
                  <a:srgbClr val="262626"/>
                </a:solidFill>
                <a:latin typeface="Calibri"/>
                <a:ea typeface="Calibri"/>
                <a:cs typeface="Calibri"/>
                <a:sym typeface="Calibri"/>
              </a:rPr>
              <a:t>En esta sesión, vamos a aprender las metodologías y tendencias de Startups para llevar a cabo un negocio, </a:t>
            </a:r>
            <a:r>
              <a:rPr b="0" i="0" lang="es-ES" sz="1300" u="none" cap="none" strike="noStrike">
                <a:solidFill>
                  <a:srgbClr val="262626"/>
                </a:solidFill>
                <a:latin typeface="Calibri"/>
                <a:ea typeface="Calibri"/>
                <a:cs typeface="Calibri"/>
                <a:sym typeface="Calibri"/>
              </a:rPr>
              <a:t>principalmente al inicio, aunque en muchos casos se mantiene en el tiempo. Por eso, los negocios están más enfocados en el cliente que en el producto que quieren ofrecer.</a:t>
            </a:r>
            <a:endParaRPr b="0" i="0" sz="1300" u="none" cap="none" strike="noStrike">
              <a:solidFill>
                <a:srgbClr val="000000"/>
              </a:solidFill>
              <a:latin typeface="Arial"/>
              <a:ea typeface="Arial"/>
              <a:cs typeface="Arial"/>
              <a:sym typeface="Arial"/>
            </a:endParaRPr>
          </a:p>
        </p:txBody>
      </p:sp>
      <p:pic>
        <p:nvPicPr>
          <p:cNvPr id="48" name="Google Shape;48;p2"/>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pic>
        <p:nvPicPr>
          <p:cNvPr id="49" name="Google Shape;49;p2"/>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50" name="Google Shape;50;p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 name="Google Shape;51;p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52" name="Google Shape;52;p2"/>
          <p:cNvPicPr preferRelativeResize="0"/>
          <p:nvPr/>
        </p:nvPicPr>
        <p:blipFill rotWithShape="1">
          <a:blip r:embed="rId3">
            <a:alphaModFix/>
          </a:blip>
          <a:srcRect b="0" l="0" r="0" t="0"/>
          <a:stretch/>
        </p:blipFill>
        <p:spPr>
          <a:xfrm>
            <a:off x="1010839" y="2944997"/>
            <a:ext cx="117851" cy="121369"/>
          </a:xfrm>
          <a:prstGeom prst="rect">
            <a:avLst/>
          </a:prstGeom>
          <a:noFill/>
          <a:ln>
            <a:noFill/>
          </a:ln>
        </p:spPr>
      </p:pic>
      <p:pic>
        <p:nvPicPr>
          <p:cNvPr id="53" name="Google Shape;53;p2"/>
          <p:cNvPicPr preferRelativeResize="0"/>
          <p:nvPr/>
        </p:nvPicPr>
        <p:blipFill rotWithShape="1">
          <a:blip r:embed="rId3">
            <a:alphaModFix/>
          </a:blip>
          <a:srcRect b="0" l="0" r="0" t="0"/>
          <a:stretch/>
        </p:blipFill>
        <p:spPr>
          <a:xfrm>
            <a:off x="1010839" y="4127457"/>
            <a:ext cx="117851" cy="1213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29"/>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488" name="Google Shape;488;p29"/>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“MAPA DE EMPATÍA Y EJEMPLOS” </a:t>
            </a:r>
            <a:endParaRPr/>
          </a:p>
          <a:p>
            <a:pPr indent="44450" lvl="0" marL="177800" marR="0" rtl="0" algn="l">
              <a:lnSpc>
                <a:spcPct val="100000"/>
              </a:lnSpc>
              <a:spcBef>
                <a:spcPts val="600"/>
              </a:spcBef>
              <a:spcAft>
                <a:spcPts val="0"/>
              </a:spcAft>
              <a:buNone/>
            </a:pPr>
            <a:r>
              <a:rPr b="0" i="0" lang="es-ES" sz="1100" u="none" cap="none" strike="noStrike">
                <a:solidFill>
                  <a:srgbClr val="7F7F7F"/>
                </a:solidFill>
                <a:latin typeface="Calibri"/>
                <a:ea typeface="Calibri"/>
                <a:cs typeface="Calibri"/>
                <a:sym typeface="Calibri"/>
              </a:rPr>
              <a:t>www.youtube.com/watch?v=oeMhgrz91Nc</a:t>
            </a:r>
            <a:endParaRPr/>
          </a:p>
        </p:txBody>
      </p:sp>
      <p:sp>
        <p:nvSpPr>
          <p:cNvPr id="489" name="Google Shape;489;p2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490" name="Google Shape;490;p29"/>
          <p:cNvGrpSpPr/>
          <p:nvPr/>
        </p:nvGrpSpPr>
        <p:grpSpPr>
          <a:xfrm>
            <a:off x="514858" y="499074"/>
            <a:ext cx="131794" cy="132296"/>
            <a:chOff x="511902" y="912279"/>
            <a:chExt cx="281320" cy="282391"/>
          </a:xfrm>
        </p:grpSpPr>
        <p:sp>
          <p:nvSpPr>
            <p:cNvPr id="491" name="Google Shape;491;p2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92" name="Google Shape;492;p29"/>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493" name="Google Shape;493;p29"/>
          <p:cNvPicPr preferRelativeResize="0"/>
          <p:nvPr/>
        </p:nvPicPr>
        <p:blipFill rotWithShape="1">
          <a:blip r:embed="rId5">
            <a:alphaModFix/>
          </a:blip>
          <a:srcRect b="0" l="0" r="0" t="0"/>
          <a:stretch/>
        </p:blipFill>
        <p:spPr>
          <a:xfrm>
            <a:off x="1504950" y="4658654"/>
            <a:ext cx="185286" cy="177874"/>
          </a:xfrm>
          <a:prstGeom prst="rect">
            <a:avLst/>
          </a:prstGeom>
          <a:noFill/>
          <a:ln>
            <a:noFill/>
          </a:ln>
        </p:spPr>
      </p:pic>
      <p:pic>
        <p:nvPicPr>
          <p:cNvPr id="494" name="Google Shape;494;p29"/>
          <p:cNvPicPr preferRelativeResize="0"/>
          <p:nvPr/>
        </p:nvPicPr>
        <p:blipFill rotWithShape="1">
          <a:blip r:embed="rId6">
            <a:alphaModFix/>
          </a:blip>
          <a:srcRect b="1819" l="0" r="0" t="1819"/>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1" name="Google Shape;501;p30"/>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CUSTOMER</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JOURNEY MAP</a:t>
            </a:r>
            <a:endParaRPr/>
          </a:p>
        </p:txBody>
      </p:sp>
      <p:pic>
        <p:nvPicPr>
          <p:cNvPr id="502" name="Google Shape;502;p3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1"/>
          <p:cNvSpPr/>
          <p:nvPr/>
        </p:nvSpPr>
        <p:spPr>
          <a:xfrm>
            <a:off x="4751389" y="909093"/>
            <a:ext cx="3924300" cy="4324895"/>
          </a:xfrm>
          <a:prstGeom prst="rect">
            <a:avLst/>
          </a:prstGeom>
          <a:solidFill>
            <a:srgbClr val="7DCB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31"/>
          <p:cNvSpPr txBox="1"/>
          <p:nvPr/>
        </p:nvSpPr>
        <p:spPr>
          <a:xfrm>
            <a:off x="503238" y="912813"/>
            <a:ext cx="3889375" cy="278537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INTERACCIÓN CON EL CLIENTE</a:t>
            </a:r>
            <a:endParaRPr b="0" i="0" sz="1400" u="none" cap="none" strike="noStrike">
              <a:solidFill>
                <a:srgbClr val="000000"/>
              </a:solidFill>
              <a:latin typeface="Arial"/>
              <a:ea typeface="Arial"/>
              <a:cs typeface="Arial"/>
              <a:sym typeface="Arial"/>
            </a:endParaRPr>
          </a:p>
          <a:p>
            <a:pPr indent="-171450" lvl="0" marL="182563" marR="0" rtl="0" algn="l">
              <a:lnSpc>
                <a:spcPct val="100000"/>
              </a:lnSpc>
              <a:spcBef>
                <a:spcPts val="60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Desde el diseño, la interacción y funcionalidades del sitio web, todo debe garantizar una mejor experiencia para el cliente.</a:t>
            </a:r>
            <a:endParaRPr b="0" i="0" sz="14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Una herramienta para analizar el estado del flujo podría ser el Customer Journey Map, que permite identificar, para cada etapa en que el cliente navega por el sitio web, dónde podrían haber oportunidades de mejora.</a:t>
            </a:r>
            <a:endParaRPr b="0" i="0" sz="1400" u="none" cap="none" strike="noStrike">
              <a:solidFill>
                <a:srgbClr val="000000"/>
              </a:solidFill>
              <a:latin typeface="Arial"/>
              <a:ea typeface="Arial"/>
              <a:cs typeface="Arial"/>
              <a:sym typeface="Arial"/>
            </a:endParaRPr>
          </a:p>
        </p:txBody>
      </p:sp>
      <p:sp>
        <p:nvSpPr>
          <p:cNvPr id="510" name="Google Shape;510;p3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JOURNEY MAP</a:t>
            </a:r>
            <a:endParaRPr b="0" i="0" sz="1000" u="none" cap="none" strike="noStrike">
              <a:solidFill>
                <a:srgbClr val="A5A5A5"/>
              </a:solidFill>
              <a:latin typeface="Calibri"/>
              <a:ea typeface="Calibri"/>
              <a:cs typeface="Calibri"/>
              <a:sym typeface="Calibri"/>
            </a:endParaRPr>
          </a:p>
        </p:txBody>
      </p:sp>
      <p:pic>
        <p:nvPicPr>
          <p:cNvPr id="511" name="Google Shape;511;p31"/>
          <p:cNvPicPr preferRelativeResize="0"/>
          <p:nvPr/>
        </p:nvPicPr>
        <p:blipFill rotWithShape="1">
          <a:blip r:embed="rId3">
            <a:alphaModFix/>
          </a:blip>
          <a:srcRect b="0" l="0" r="0" t="0"/>
          <a:stretch/>
        </p:blipFill>
        <p:spPr>
          <a:xfrm>
            <a:off x="4751389" y="1588932"/>
            <a:ext cx="3924300" cy="28976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2"/>
          <p:cNvSpPr txBox="1"/>
          <p:nvPr/>
        </p:nvSpPr>
        <p:spPr>
          <a:xfrm>
            <a:off x="503238" y="909093"/>
            <a:ext cx="3889375" cy="352404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CONCEPTO DE CUSTOMER JOURNEY MAP</a:t>
            </a:r>
            <a:endParaRPr b="1"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60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El Customer Journey Map es una herramienta creativa y funciona con visualizaciones.</a:t>
            </a:r>
            <a:endParaRPr b="0" i="0" sz="14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Inspira, energiza y pone en marcha buenas conversaciones e intercambio de ideas.</a:t>
            </a:r>
            <a:endParaRPr b="0" i="0" sz="14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En el caso del Customer Journey Map se trata de su gran capacidad para resaltar el flujo de la experiencia del cliente desde los altibajos en el camino hasta los puntos críticos de dolor, donde nuestra atención y dedicación son más esenciales.</a:t>
            </a:r>
            <a:endParaRPr b="0" i="0" sz="1400" u="none" cap="none" strike="noStrike">
              <a:solidFill>
                <a:srgbClr val="000000"/>
              </a:solidFill>
              <a:latin typeface="Arial"/>
              <a:ea typeface="Arial"/>
              <a:cs typeface="Arial"/>
              <a:sym typeface="Arial"/>
            </a:endParaRPr>
          </a:p>
        </p:txBody>
      </p:sp>
      <p:sp>
        <p:nvSpPr>
          <p:cNvPr id="518" name="Google Shape;518;p32"/>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JOURNEY MAP</a:t>
            </a:r>
            <a:endParaRPr b="0" i="0" sz="1000" u="none" cap="none" strike="noStrike">
              <a:solidFill>
                <a:srgbClr val="A5A5A5"/>
              </a:solidFill>
              <a:latin typeface="Calibri"/>
              <a:ea typeface="Calibri"/>
              <a:cs typeface="Calibri"/>
              <a:sym typeface="Calibri"/>
            </a:endParaRPr>
          </a:p>
        </p:txBody>
      </p:sp>
      <p:sp>
        <p:nvSpPr>
          <p:cNvPr id="519" name="Google Shape;519;p32"/>
          <p:cNvSpPr/>
          <p:nvPr/>
        </p:nvSpPr>
        <p:spPr>
          <a:xfrm>
            <a:off x="4751389" y="909093"/>
            <a:ext cx="3924300" cy="4324895"/>
          </a:xfrm>
          <a:prstGeom prst="rect">
            <a:avLst/>
          </a:prstGeom>
          <a:solidFill>
            <a:srgbClr val="7DCB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0" name="Google Shape;520;p32"/>
          <p:cNvPicPr preferRelativeResize="0"/>
          <p:nvPr/>
        </p:nvPicPr>
        <p:blipFill rotWithShape="1">
          <a:blip r:embed="rId3">
            <a:alphaModFix/>
          </a:blip>
          <a:srcRect b="0" l="0" r="0" t="0"/>
          <a:stretch/>
        </p:blipFill>
        <p:spPr>
          <a:xfrm>
            <a:off x="4751389" y="1588932"/>
            <a:ext cx="3924300" cy="28976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33"/>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527" name="Google Shape;527;p33"/>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“CUSTOMER JOURNEY MAP” </a:t>
            </a:r>
            <a:endParaRPr/>
          </a:p>
          <a:p>
            <a:pPr indent="44450" lvl="0" marL="177800" marR="0" rtl="0" algn="l">
              <a:lnSpc>
                <a:spcPct val="100000"/>
              </a:lnSpc>
              <a:spcBef>
                <a:spcPts val="600"/>
              </a:spcBef>
              <a:spcAft>
                <a:spcPts val="0"/>
              </a:spcAft>
              <a:buClr>
                <a:srgbClr val="000000"/>
              </a:buClr>
              <a:buSzPts val="1100"/>
              <a:buFont typeface="Arial"/>
              <a:buNone/>
            </a:pPr>
            <a:r>
              <a:rPr b="0" i="0" lang="es-ES" sz="1100" u="none" cap="none" strike="noStrike">
                <a:solidFill>
                  <a:srgbClr val="7F7F7F"/>
                </a:solidFill>
                <a:latin typeface="Calibri"/>
                <a:ea typeface="Calibri"/>
                <a:cs typeface="Calibri"/>
                <a:sym typeface="Calibri"/>
              </a:rPr>
              <a:t>www.youtube.com/watch?v=Y7LK0N04f-Q</a:t>
            </a:r>
            <a:endParaRPr/>
          </a:p>
        </p:txBody>
      </p:sp>
      <p:sp>
        <p:nvSpPr>
          <p:cNvPr id="528" name="Google Shape;528;p33"/>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529" name="Google Shape;529;p33"/>
          <p:cNvGrpSpPr/>
          <p:nvPr/>
        </p:nvGrpSpPr>
        <p:grpSpPr>
          <a:xfrm>
            <a:off x="514858" y="499074"/>
            <a:ext cx="131794" cy="132296"/>
            <a:chOff x="511902" y="912279"/>
            <a:chExt cx="281320" cy="282391"/>
          </a:xfrm>
        </p:grpSpPr>
        <p:sp>
          <p:nvSpPr>
            <p:cNvPr id="530" name="Google Shape;530;p33"/>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31" name="Google Shape;531;p33"/>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532" name="Google Shape;532;p33"/>
          <p:cNvPicPr preferRelativeResize="0"/>
          <p:nvPr/>
        </p:nvPicPr>
        <p:blipFill rotWithShape="1">
          <a:blip r:embed="rId5">
            <a:alphaModFix/>
          </a:blip>
          <a:srcRect b="0" l="0" r="0" t="0"/>
          <a:stretch/>
        </p:blipFill>
        <p:spPr>
          <a:xfrm>
            <a:off x="1504950" y="4658654"/>
            <a:ext cx="185286" cy="177874"/>
          </a:xfrm>
          <a:prstGeom prst="rect">
            <a:avLst/>
          </a:prstGeom>
          <a:noFill/>
          <a:ln>
            <a:noFill/>
          </a:ln>
        </p:spPr>
      </p:pic>
      <p:pic>
        <p:nvPicPr>
          <p:cNvPr id="533" name="Google Shape;533;p33"/>
          <p:cNvPicPr preferRelativeResize="0"/>
          <p:nvPr/>
        </p:nvPicPr>
        <p:blipFill rotWithShape="1">
          <a:blip r:embed="rId6">
            <a:alphaModFix/>
          </a:blip>
          <a:srcRect b="8060" l="0" r="0" t="19933"/>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7"/>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39" name="Google Shape;539;p47"/>
          <p:cNvGrpSpPr/>
          <p:nvPr/>
        </p:nvGrpSpPr>
        <p:grpSpPr>
          <a:xfrm>
            <a:off x="2506315" y="2194222"/>
            <a:ext cx="4581728" cy="1326557"/>
            <a:chOff x="2403187" y="2211377"/>
            <a:chExt cx="4581728" cy="1326557"/>
          </a:xfrm>
        </p:grpSpPr>
        <p:sp>
          <p:nvSpPr>
            <p:cNvPr id="540" name="Google Shape;540;p47"/>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541" name="Google Shape;541;p47"/>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42" name="Google Shape;542;p47"/>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9" name="Google Shape;549;p34"/>
          <p:cNvSpPr txBox="1"/>
          <p:nvPr/>
        </p:nvSpPr>
        <p:spPr>
          <a:xfrm>
            <a:off x="1279545" y="912813"/>
            <a:ext cx="5705454" cy="36625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Customer Development es una metodología para desarrollar modelos de negocios orientados a desarrollar clientes.</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Lean Startup es una metodología basada en el aprendizaje continuo, que consiste en crear, medir y aprender, con el fin de reducir el riesgo en el lanzamiento de modelos de negocios.</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Buyer Persona es la representación ficticia del cliente ideal con el fin de conocerlo mejor y brindarle valor, el cual puedes crear a través de preguntas sobre su perfil personal, su comportamiento de consumo, etc.</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Mapa de Empatía es una herramienta que permite identificar emociones de clientes potenciales para comprender las necesidades y emociones de tus clientes, mejorando así la conexión con ellos.</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El Customer Journey Map es la representación del flujo de la experiencia del cliente para identificar sus puntos críticos de dolor.</a:t>
            </a:r>
            <a:endParaRPr/>
          </a:p>
        </p:txBody>
      </p:sp>
      <p:pic>
        <p:nvPicPr>
          <p:cNvPr id="550" name="Google Shape;550;p34"/>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551" name="Google Shape;551;p34"/>
          <p:cNvPicPr preferRelativeResize="0"/>
          <p:nvPr/>
        </p:nvPicPr>
        <p:blipFill rotWithShape="1">
          <a:blip r:embed="rId3">
            <a:alphaModFix/>
          </a:blip>
          <a:srcRect b="0" l="0" r="0" t="0"/>
          <a:stretch/>
        </p:blipFill>
        <p:spPr>
          <a:xfrm>
            <a:off x="1011260" y="1572000"/>
            <a:ext cx="114138" cy="117546"/>
          </a:xfrm>
          <a:prstGeom prst="rect">
            <a:avLst/>
          </a:prstGeom>
          <a:noFill/>
          <a:ln>
            <a:noFill/>
          </a:ln>
        </p:spPr>
      </p:pic>
      <p:pic>
        <p:nvPicPr>
          <p:cNvPr id="552" name="Google Shape;552;p34"/>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53" name="Google Shape;553;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554" name="Google Shape;554;p34"/>
          <p:cNvPicPr preferRelativeResize="0"/>
          <p:nvPr/>
        </p:nvPicPr>
        <p:blipFill rotWithShape="1">
          <a:blip r:embed="rId3">
            <a:alphaModFix/>
          </a:blip>
          <a:srcRect b="0" l="0" r="0" t="0"/>
          <a:stretch/>
        </p:blipFill>
        <p:spPr>
          <a:xfrm>
            <a:off x="1011260" y="2454595"/>
            <a:ext cx="114138" cy="117546"/>
          </a:xfrm>
          <a:prstGeom prst="rect">
            <a:avLst/>
          </a:prstGeom>
          <a:noFill/>
          <a:ln>
            <a:noFill/>
          </a:ln>
        </p:spPr>
      </p:pic>
      <p:pic>
        <p:nvPicPr>
          <p:cNvPr id="555" name="Google Shape;555;p34"/>
          <p:cNvPicPr preferRelativeResize="0"/>
          <p:nvPr/>
        </p:nvPicPr>
        <p:blipFill rotWithShape="1">
          <a:blip r:embed="rId3">
            <a:alphaModFix/>
          </a:blip>
          <a:srcRect b="0" l="0" r="0" t="0"/>
          <a:stretch/>
        </p:blipFill>
        <p:spPr>
          <a:xfrm>
            <a:off x="1011260" y="3313336"/>
            <a:ext cx="114138" cy="117546"/>
          </a:xfrm>
          <a:prstGeom prst="rect">
            <a:avLst/>
          </a:prstGeom>
          <a:noFill/>
          <a:ln>
            <a:noFill/>
          </a:ln>
        </p:spPr>
      </p:pic>
      <p:pic>
        <p:nvPicPr>
          <p:cNvPr id="556" name="Google Shape;556;p34"/>
          <p:cNvPicPr preferRelativeResize="0"/>
          <p:nvPr/>
        </p:nvPicPr>
        <p:blipFill rotWithShape="1">
          <a:blip r:embed="rId3">
            <a:alphaModFix/>
          </a:blip>
          <a:srcRect b="0" l="0" r="0" t="0"/>
          <a:stretch/>
        </p:blipFill>
        <p:spPr>
          <a:xfrm>
            <a:off x="1011260" y="4156175"/>
            <a:ext cx="114138" cy="1175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8"/>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2" name="Google Shape;562;p48"/>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563" name="Google Shape;563;p48"/>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64" name="Google Shape;564;p48"/>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71" name="Google Shape;571;p35"/>
          <p:cNvSpPr txBox="1"/>
          <p:nvPr/>
        </p:nvSpPr>
        <p:spPr>
          <a:xfrm>
            <a:off x="1279009" y="917823"/>
            <a:ext cx="4774320" cy="34470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Bello, Elena (2023). Qué es una startup y en qué se diferencia de una empresa. IEBS Business School. </a:t>
            </a:r>
            <a:r>
              <a:rPr b="0" i="0" lang="es-ES" sz="1400" u="sng" cap="none" strike="noStrike">
                <a:solidFill>
                  <a:schemeClr val="dk1"/>
                </a:solidFill>
                <a:latin typeface="Calibri"/>
                <a:ea typeface="Calibri"/>
                <a:cs typeface="Calibri"/>
                <a:sym typeface="Calibri"/>
              </a:rPr>
              <a:t>https://www.iebschool.com/blog/que-es-una-startup-lean-startup/</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Custódio, M. (2021). Mapa de Empatía: qué es y cómo hacerlo en 6 pasos. RD Station. </a:t>
            </a:r>
            <a:r>
              <a:rPr b="0" i="0" lang="es-ES" sz="1400" u="sng" cap="none" strike="noStrike">
                <a:solidFill>
                  <a:schemeClr val="dk1"/>
                </a:solidFill>
                <a:latin typeface="Calibri"/>
                <a:ea typeface="Calibri"/>
                <a:cs typeface="Calibri"/>
                <a:sym typeface="Calibri"/>
              </a:rPr>
              <a:t>https://www.rdstation.com/blog/es/mapa-de-empatia/</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Hammond, M. (2024). Customer Journey Map: qué es, cómo crearlo y ejemplos (con plantilla). HubSpot. </a:t>
            </a:r>
            <a:r>
              <a:rPr b="0" i="0" lang="es-E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https://blog.hubspot.es/service/customer-journey-map</a:t>
            </a:r>
            <a:endParaRPr b="0" i="0" sz="1400" u="sng"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Pursell, S. (2023). Qué es un mapa de empatía, cómo crearlo y ejemplos. HubSpot. </a:t>
            </a:r>
            <a:r>
              <a:rPr b="0" i="0" lang="es-E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https://blog.hubspot.es/service/mapa-empatia</a:t>
            </a:r>
            <a:endParaRPr b="0" i="0" sz="1400" u="none" cap="none" strike="noStrike">
              <a:solidFill>
                <a:schemeClr val="dk1"/>
              </a:solidFill>
              <a:latin typeface="Calibri"/>
              <a:ea typeface="Calibri"/>
              <a:cs typeface="Calibri"/>
              <a:sym typeface="Calibri"/>
            </a:endParaRPr>
          </a:p>
        </p:txBody>
      </p:sp>
      <p:pic>
        <p:nvPicPr>
          <p:cNvPr id="572" name="Google Shape;572;p35"/>
          <p:cNvPicPr preferRelativeResize="0"/>
          <p:nvPr/>
        </p:nvPicPr>
        <p:blipFill rotWithShape="1">
          <a:blip r:embed="rId5">
            <a:alphaModFix/>
          </a:blip>
          <a:srcRect b="0" l="0" r="0" t="0"/>
          <a:stretch/>
        </p:blipFill>
        <p:spPr>
          <a:xfrm>
            <a:off x="1008064" y="959114"/>
            <a:ext cx="103867" cy="106967"/>
          </a:xfrm>
          <a:prstGeom prst="rect">
            <a:avLst/>
          </a:prstGeom>
          <a:noFill/>
          <a:ln>
            <a:noFill/>
          </a:ln>
        </p:spPr>
      </p:pic>
      <p:pic>
        <p:nvPicPr>
          <p:cNvPr id="573" name="Google Shape;573;p35"/>
          <p:cNvPicPr preferRelativeResize="0"/>
          <p:nvPr/>
        </p:nvPicPr>
        <p:blipFill rotWithShape="1">
          <a:blip r:embed="rId5">
            <a:alphaModFix/>
          </a:blip>
          <a:srcRect b="0" l="0" r="0" t="0"/>
          <a:stretch/>
        </p:blipFill>
        <p:spPr>
          <a:xfrm>
            <a:off x="1008064" y="2022190"/>
            <a:ext cx="103867" cy="106967"/>
          </a:xfrm>
          <a:prstGeom prst="rect">
            <a:avLst/>
          </a:prstGeom>
          <a:noFill/>
          <a:ln>
            <a:noFill/>
          </a:ln>
        </p:spPr>
      </p:pic>
      <p:pic>
        <p:nvPicPr>
          <p:cNvPr id="574" name="Google Shape;574;p35"/>
          <p:cNvPicPr preferRelativeResize="0"/>
          <p:nvPr/>
        </p:nvPicPr>
        <p:blipFill rotWithShape="1">
          <a:blip r:embed="rId6">
            <a:alphaModFix amt="42000"/>
          </a:blip>
          <a:srcRect b="0" l="0" r="0" t="0"/>
          <a:stretch/>
        </p:blipFill>
        <p:spPr>
          <a:xfrm>
            <a:off x="6985000" y="3036889"/>
            <a:ext cx="1690688" cy="2197100"/>
          </a:xfrm>
          <a:prstGeom prst="rect">
            <a:avLst/>
          </a:prstGeom>
          <a:noFill/>
          <a:ln>
            <a:noFill/>
          </a:ln>
        </p:spPr>
      </p:pic>
      <p:sp>
        <p:nvSpPr>
          <p:cNvPr id="575" name="Google Shape;575;p3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576" name="Google Shape;576;p35"/>
          <p:cNvPicPr preferRelativeResize="0"/>
          <p:nvPr/>
        </p:nvPicPr>
        <p:blipFill rotWithShape="1">
          <a:blip r:embed="rId5">
            <a:alphaModFix/>
          </a:blip>
          <a:srcRect b="0" l="0" r="0" t="0"/>
          <a:stretch/>
        </p:blipFill>
        <p:spPr>
          <a:xfrm>
            <a:off x="1008064" y="2880931"/>
            <a:ext cx="103867" cy="106967"/>
          </a:xfrm>
          <a:prstGeom prst="rect">
            <a:avLst/>
          </a:prstGeom>
          <a:noFill/>
          <a:ln>
            <a:noFill/>
          </a:ln>
        </p:spPr>
      </p:pic>
      <p:pic>
        <p:nvPicPr>
          <p:cNvPr id="577" name="Google Shape;577;p35"/>
          <p:cNvPicPr preferRelativeResize="0"/>
          <p:nvPr/>
        </p:nvPicPr>
        <p:blipFill rotWithShape="1">
          <a:blip r:embed="rId5">
            <a:alphaModFix/>
          </a:blip>
          <a:srcRect b="0" l="0" r="0" t="0"/>
          <a:stretch/>
        </p:blipFill>
        <p:spPr>
          <a:xfrm>
            <a:off x="1008064" y="3755574"/>
            <a:ext cx="103867" cy="1069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3" name="Google Shape;583;p49"/>
          <p:cNvSpPr txBox="1"/>
          <p:nvPr/>
        </p:nvSpPr>
        <p:spPr>
          <a:xfrm>
            <a:off x="1279009" y="917823"/>
            <a:ext cx="4774320" cy="12926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Pursell, S. (2024). Qué es un buyer persona y cómo crearlo (con plantillas gratis). HubSpot. </a:t>
            </a:r>
            <a:r>
              <a:rPr b="0" i="0" lang="es-ES" sz="1400" u="sng" cap="none" strike="noStrike">
                <a:solidFill>
                  <a:schemeClr val="dk1"/>
                </a:solidFill>
                <a:latin typeface="Calibri"/>
                <a:ea typeface="Calibri"/>
                <a:cs typeface="Calibri"/>
                <a:sym typeface="Calibri"/>
              </a:rPr>
              <a:t>https://blog.hubspot.es/marketing/que-son-buyer-personas</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Ries, Eric (2017). The Lean Startup Methodology. </a:t>
            </a:r>
            <a:r>
              <a:rPr b="0" i="0" lang="es-ES" sz="1400" u="sng" cap="none" strike="noStrike">
                <a:solidFill>
                  <a:schemeClr val="dk1"/>
                </a:solidFill>
                <a:latin typeface="Calibri"/>
                <a:ea typeface="Calibri"/>
                <a:cs typeface="Calibri"/>
                <a:sym typeface="Calibri"/>
              </a:rPr>
              <a:t>https://theleanstartup.com/principles</a:t>
            </a:r>
            <a:endParaRPr b="0" i="0" sz="1400" u="none" cap="none" strike="noStrike">
              <a:solidFill>
                <a:schemeClr val="dk1"/>
              </a:solidFill>
              <a:latin typeface="Calibri"/>
              <a:ea typeface="Calibri"/>
              <a:cs typeface="Calibri"/>
              <a:sym typeface="Calibri"/>
            </a:endParaRPr>
          </a:p>
        </p:txBody>
      </p:sp>
      <p:pic>
        <p:nvPicPr>
          <p:cNvPr id="584" name="Google Shape;584;p49"/>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585" name="Google Shape;585;p49"/>
          <p:cNvPicPr preferRelativeResize="0"/>
          <p:nvPr/>
        </p:nvPicPr>
        <p:blipFill rotWithShape="1">
          <a:blip r:embed="rId3">
            <a:alphaModFix/>
          </a:blip>
          <a:srcRect b="0" l="0" r="0" t="0"/>
          <a:stretch/>
        </p:blipFill>
        <p:spPr>
          <a:xfrm>
            <a:off x="1008064" y="1818902"/>
            <a:ext cx="103867" cy="106967"/>
          </a:xfrm>
          <a:prstGeom prst="rect">
            <a:avLst/>
          </a:prstGeom>
          <a:noFill/>
          <a:ln>
            <a:noFill/>
          </a:ln>
        </p:spPr>
      </p:pic>
      <p:pic>
        <p:nvPicPr>
          <p:cNvPr id="586" name="Google Shape;586;p49"/>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87" name="Google Shape;587;p4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0" name="Google Shape;60;p3"/>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CUSTOMER</a:t>
            </a:r>
            <a:br>
              <a:rPr b="1" i="0" lang="es-ES" sz="2800" u="none" cap="none" strike="noStrike">
                <a:solidFill>
                  <a:schemeClr val="lt1"/>
                </a:solidFill>
                <a:latin typeface="Calibri"/>
                <a:ea typeface="Calibri"/>
                <a:cs typeface="Calibri"/>
                <a:sym typeface="Calibri"/>
              </a:rPr>
            </a:br>
            <a:r>
              <a:rPr b="1" i="0" lang="es-ES" sz="2800" u="none" cap="none" strike="noStrike">
                <a:solidFill>
                  <a:schemeClr val="lt1"/>
                </a:solidFill>
                <a:latin typeface="Arial"/>
                <a:ea typeface="Arial"/>
                <a:cs typeface="Arial"/>
                <a:sym typeface="Arial"/>
              </a:rPr>
              <a:t>DEVELOPMENT</a:t>
            </a:r>
            <a:endParaRPr/>
          </a:p>
        </p:txBody>
      </p:sp>
      <p:pic>
        <p:nvPicPr>
          <p:cNvPr id="61" name="Google Shape;61;p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93" name="Google Shape;593;p50"/>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4"/>
          <p:cNvSpPr txBox="1"/>
          <p:nvPr/>
        </p:nvSpPr>
        <p:spPr>
          <a:xfrm>
            <a:off x="503237" y="912813"/>
            <a:ext cx="8164347" cy="418576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Es una metodología creada por </a:t>
            </a:r>
            <a:r>
              <a:rPr b="1" i="0" lang="es-ES" sz="1600" u="none" cap="none" strike="noStrike">
                <a:solidFill>
                  <a:srgbClr val="262626"/>
                </a:solidFill>
                <a:latin typeface="Calibri"/>
                <a:ea typeface="Calibri"/>
                <a:cs typeface="Calibri"/>
                <a:sym typeface="Calibri"/>
              </a:rPr>
              <a:t>Steve Blank </a:t>
            </a:r>
            <a:r>
              <a:rPr b="0" i="0" lang="es-ES" sz="1600" u="none" cap="none" strike="noStrike">
                <a:solidFill>
                  <a:srgbClr val="262626"/>
                </a:solidFill>
                <a:latin typeface="Calibri"/>
                <a:ea typeface="Calibri"/>
                <a:cs typeface="Calibri"/>
                <a:sym typeface="Calibri"/>
              </a:rPr>
              <a:t>para desarrollar modelos de negocios orientados a desarrollar clientes. Esto implica </a:t>
            </a:r>
            <a:r>
              <a:rPr b="1" i="0" lang="es-ES" sz="1600" u="none" cap="none" strike="noStrike">
                <a:solidFill>
                  <a:srgbClr val="00B1C2"/>
                </a:solidFill>
                <a:latin typeface="Calibri"/>
                <a:ea typeface="Calibri"/>
                <a:cs typeface="Calibri"/>
                <a:sym typeface="Calibri"/>
              </a:rPr>
              <a:t>conocer a priori a las personas a las que van a dirigir, así como identificar sus principales problemas o necesidades</a:t>
            </a:r>
            <a:r>
              <a:rPr b="0" i="0" lang="es-ES" sz="1600" u="none" cap="none" strike="noStrike">
                <a:solidFill>
                  <a:srgbClr val="262626"/>
                </a:solidFill>
                <a:latin typeface="Calibri"/>
                <a:ea typeface="Calibri"/>
                <a:cs typeface="Calibri"/>
                <a:sym typeface="Calibri"/>
              </a:rPr>
              <a:t>, para desarrollar productos o servicios orientados a solucionarlos.</a:t>
            </a:r>
            <a:endParaRPr b="0" i="0" sz="1600" u="none" cap="none" strike="noStrike">
              <a:solidFill>
                <a:srgbClr val="000000"/>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Antes se solía caer</a:t>
            </a:r>
            <a:r>
              <a:rPr b="0" i="0" lang="es-ES" sz="1600" u="none" cap="none" strike="noStrike">
                <a:solidFill>
                  <a:srgbClr val="00B1C2"/>
                </a:solidFill>
                <a:latin typeface="Calibri"/>
                <a:ea typeface="Calibri"/>
                <a:cs typeface="Calibri"/>
                <a:sym typeface="Calibri"/>
              </a:rPr>
              <a:t> </a:t>
            </a:r>
            <a:r>
              <a:rPr b="1" i="0" lang="es-ES" sz="1600" u="none" cap="none" strike="noStrike">
                <a:solidFill>
                  <a:srgbClr val="00B1C2"/>
                </a:solidFill>
                <a:latin typeface="Calibri"/>
                <a:ea typeface="Calibri"/>
                <a:cs typeface="Calibri"/>
                <a:sym typeface="Calibri"/>
              </a:rPr>
              <a:t>en errores comunes de centrarse en el producto, y no en los clientes</a:t>
            </a:r>
            <a:r>
              <a:rPr b="0" i="0" lang="es-ES" sz="1600" u="none" cap="none" strike="noStrike">
                <a:solidFill>
                  <a:srgbClr val="262626"/>
                </a:solidFill>
                <a:latin typeface="Calibri"/>
                <a:ea typeface="Calibri"/>
                <a:cs typeface="Calibri"/>
                <a:sym typeface="Calibri"/>
              </a:rPr>
              <a:t>, por lo que se consumían recursos (tiempo, dinero, esfuerzos) para lanzar productos que, no necesariamente, iban a ser exitosos en el mercado.</a:t>
            </a:r>
            <a:endParaRPr b="0" i="0" sz="1600" u="none" cap="none" strike="noStrike">
              <a:solidFill>
                <a:srgbClr val="262626"/>
              </a:solidFill>
              <a:latin typeface="Calibri"/>
              <a:ea typeface="Calibri"/>
              <a:cs typeface="Calibri"/>
              <a:sym typeface="Calibri"/>
            </a:endParaRPr>
          </a:p>
        </p:txBody>
      </p:sp>
      <p:sp>
        <p:nvSpPr>
          <p:cNvPr id="68" name="Google Shape;68;p4"/>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DEVELOPMENT</a:t>
            </a:r>
            <a:endParaRPr b="0" i="0" sz="1000" u="none" cap="none" strike="noStrike">
              <a:solidFill>
                <a:srgbClr val="A5A5A5"/>
              </a:solidFill>
              <a:latin typeface="Calibri"/>
              <a:ea typeface="Calibri"/>
              <a:cs typeface="Calibri"/>
              <a:sym typeface="Calibri"/>
            </a:endParaRPr>
          </a:p>
        </p:txBody>
      </p:sp>
      <p:grpSp>
        <p:nvGrpSpPr>
          <p:cNvPr id="69" name="Google Shape;69;p4"/>
          <p:cNvGrpSpPr/>
          <p:nvPr/>
        </p:nvGrpSpPr>
        <p:grpSpPr>
          <a:xfrm>
            <a:off x="854684" y="2209699"/>
            <a:ext cx="7461451" cy="1816201"/>
            <a:chOff x="684213" y="2209699"/>
            <a:chExt cx="7461451" cy="1816201"/>
          </a:xfrm>
        </p:grpSpPr>
        <p:sp>
          <p:nvSpPr>
            <p:cNvPr id="70" name="Google Shape;70;p4"/>
            <p:cNvSpPr/>
            <p:nvPr/>
          </p:nvSpPr>
          <p:spPr>
            <a:xfrm>
              <a:off x="684213" y="2209699"/>
              <a:ext cx="1295601" cy="1295601"/>
            </a:xfrm>
            <a:prstGeom prst="ellipse">
              <a:avLst/>
            </a:prstGeom>
            <a:solidFill>
              <a:srgbClr val="FE7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s-ES" sz="1200" u="none" cap="none" strike="noStrike">
                  <a:solidFill>
                    <a:schemeClr val="lt1"/>
                  </a:solidFill>
                  <a:latin typeface="Calibri"/>
                  <a:ea typeface="Calibri"/>
                  <a:cs typeface="Calibri"/>
                  <a:sym typeface="Calibri"/>
                </a:rPr>
                <a:t>CUSTOMER DISCOVERY</a:t>
              </a:r>
              <a:endParaRPr/>
            </a:p>
          </p:txBody>
        </p:sp>
        <p:sp>
          <p:nvSpPr>
            <p:cNvPr id="71" name="Google Shape;71;p4"/>
            <p:cNvSpPr/>
            <p:nvPr/>
          </p:nvSpPr>
          <p:spPr>
            <a:xfrm>
              <a:off x="1837933" y="2671902"/>
              <a:ext cx="406601" cy="406601"/>
            </a:xfrm>
            <a:prstGeom prst="ellipse">
              <a:avLst/>
            </a:prstGeom>
            <a:solidFill>
              <a:srgbClr val="EE46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pic>
          <p:nvPicPr>
            <p:cNvPr id="72" name="Google Shape;72;p4"/>
            <p:cNvPicPr preferRelativeResize="0"/>
            <p:nvPr/>
          </p:nvPicPr>
          <p:blipFill rotWithShape="1">
            <a:blip r:embed="rId3">
              <a:alphaModFix/>
            </a:blip>
            <a:srcRect b="0" l="0" r="0" t="0"/>
            <a:stretch/>
          </p:blipFill>
          <p:spPr>
            <a:xfrm>
              <a:off x="1924301" y="2744711"/>
              <a:ext cx="260982" cy="260982"/>
            </a:xfrm>
            <a:prstGeom prst="rect">
              <a:avLst/>
            </a:prstGeom>
            <a:noFill/>
            <a:ln>
              <a:noFill/>
            </a:ln>
          </p:spPr>
        </p:pic>
        <p:sp>
          <p:nvSpPr>
            <p:cNvPr id="73" name="Google Shape;73;p4"/>
            <p:cNvSpPr/>
            <p:nvPr/>
          </p:nvSpPr>
          <p:spPr>
            <a:xfrm>
              <a:off x="2330902" y="2730208"/>
              <a:ext cx="347866" cy="254583"/>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74" name="Google Shape;74;p4"/>
            <p:cNvSpPr/>
            <p:nvPr/>
          </p:nvSpPr>
          <p:spPr>
            <a:xfrm>
              <a:off x="2741613" y="2209699"/>
              <a:ext cx="1295601" cy="1295601"/>
            </a:xfrm>
            <a:prstGeom prst="ellipse">
              <a:avLst/>
            </a:prstGeom>
            <a:solidFill>
              <a:srgbClr val="FE7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s-ES" sz="1200" u="none" cap="none" strike="noStrike">
                  <a:solidFill>
                    <a:schemeClr val="lt1"/>
                  </a:solidFill>
                  <a:latin typeface="Calibri"/>
                  <a:ea typeface="Calibri"/>
                  <a:cs typeface="Calibri"/>
                  <a:sym typeface="Calibri"/>
                </a:rPr>
                <a:t>CUSTOMER VALIDATION</a:t>
              </a:r>
              <a:endParaRPr/>
            </a:p>
          </p:txBody>
        </p:sp>
        <p:sp>
          <p:nvSpPr>
            <p:cNvPr id="75" name="Google Shape;75;p4"/>
            <p:cNvSpPr/>
            <p:nvPr/>
          </p:nvSpPr>
          <p:spPr>
            <a:xfrm>
              <a:off x="3895333" y="2671902"/>
              <a:ext cx="406601" cy="406601"/>
            </a:xfrm>
            <a:prstGeom prst="ellipse">
              <a:avLst/>
            </a:prstGeom>
            <a:solidFill>
              <a:srgbClr val="EE46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pic>
          <p:nvPicPr>
            <p:cNvPr id="76" name="Google Shape;76;p4"/>
            <p:cNvPicPr preferRelativeResize="0"/>
            <p:nvPr/>
          </p:nvPicPr>
          <p:blipFill rotWithShape="1">
            <a:blip r:embed="rId3">
              <a:alphaModFix/>
            </a:blip>
            <a:srcRect b="0" l="0" r="0" t="0"/>
            <a:stretch/>
          </p:blipFill>
          <p:spPr>
            <a:xfrm>
              <a:off x="3981701" y="2744711"/>
              <a:ext cx="260982" cy="260982"/>
            </a:xfrm>
            <a:prstGeom prst="rect">
              <a:avLst/>
            </a:prstGeom>
            <a:noFill/>
            <a:ln>
              <a:noFill/>
            </a:ln>
          </p:spPr>
        </p:pic>
        <p:sp>
          <p:nvSpPr>
            <p:cNvPr id="77" name="Google Shape;77;p4"/>
            <p:cNvSpPr/>
            <p:nvPr/>
          </p:nvSpPr>
          <p:spPr>
            <a:xfrm>
              <a:off x="4388302" y="2730208"/>
              <a:ext cx="347866" cy="254583"/>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78" name="Google Shape;78;p4"/>
            <p:cNvSpPr/>
            <p:nvPr/>
          </p:nvSpPr>
          <p:spPr>
            <a:xfrm>
              <a:off x="4792663" y="2209699"/>
              <a:ext cx="1295601" cy="1295601"/>
            </a:xfrm>
            <a:prstGeom prst="ellipse">
              <a:avLst/>
            </a:prstGeom>
            <a:solidFill>
              <a:srgbClr val="FE7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s-ES" sz="1200" u="none" cap="none" strike="noStrike">
                  <a:solidFill>
                    <a:schemeClr val="lt1"/>
                  </a:solidFill>
                  <a:latin typeface="Calibri"/>
                  <a:ea typeface="Calibri"/>
                  <a:cs typeface="Calibri"/>
                  <a:sym typeface="Calibri"/>
                </a:rPr>
                <a:t>CUSTOMER CREATION</a:t>
              </a:r>
              <a:endParaRPr/>
            </a:p>
          </p:txBody>
        </p:sp>
        <p:sp>
          <p:nvSpPr>
            <p:cNvPr id="79" name="Google Shape;79;p4"/>
            <p:cNvSpPr/>
            <p:nvPr/>
          </p:nvSpPr>
          <p:spPr>
            <a:xfrm>
              <a:off x="5946383" y="2671902"/>
              <a:ext cx="406601" cy="406601"/>
            </a:xfrm>
            <a:prstGeom prst="ellipse">
              <a:avLst/>
            </a:prstGeom>
            <a:solidFill>
              <a:srgbClr val="EE46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pic>
          <p:nvPicPr>
            <p:cNvPr id="80" name="Google Shape;80;p4"/>
            <p:cNvPicPr preferRelativeResize="0"/>
            <p:nvPr/>
          </p:nvPicPr>
          <p:blipFill rotWithShape="1">
            <a:blip r:embed="rId3">
              <a:alphaModFix/>
            </a:blip>
            <a:srcRect b="0" l="0" r="0" t="0"/>
            <a:stretch/>
          </p:blipFill>
          <p:spPr>
            <a:xfrm>
              <a:off x="6032751" y="2744711"/>
              <a:ext cx="260982" cy="260982"/>
            </a:xfrm>
            <a:prstGeom prst="rect">
              <a:avLst/>
            </a:prstGeom>
            <a:noFill/>
            <a:ln>
              <a:noFill/>
            </a:ln>
          </p:spPr>
        </p:pic>
        <p:sp>
          <p:nvSpPr>
            <p:cNvPr id="81" name="Google Shape;81;p4"/>
            <p:cNvSpPr/>
            <p:nvPr/>
          </p:nvSpPr>
          <p:spPr>
            <a:xfrm>
              <a:off x="6439352" y="2730208"/>
              <a:ext cx="347866" cy="254583"/>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82" name="Google Shape;82;p4"/>
            <p:cNvSpPr/>
            <p:nvPr/>
          </p:nvSpPr>
          <p:spPr>
            <a:xfrm>
              <a:off x="6850063" y="2209699"/>
              <a:ext cx="1295601" cy="1295601"/>
            </a:xfrm>
            <a:prstGeom prst="ellipse">
              <a:avLst/>
            </a:prstGeom>
            <a:solidFill>
              <a:srgbClr val="FE7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s-ES" sz="1200" u="none" cap="none" strike="noStrike">
                  <a:solidFill>
                    <a:schemeClr val="lt1"/>
                  </a:solidFill>
                  <a:latin typeface="Calibri"/>
                  <a:ea typeface="Calibri"/>
                  <a:cs typeface="Calibri"/>
                  <a:sym typeface="Calibri"/>
                </a:rPr>
                <a:t>COMPANY BUILDING</a:t>
              </a:r>
              <a:endParaRPr/>
            </a:p>
          </p:txBody>
        </p:sp>
        <p:sp>
          <p:nvSpPr>
            <p:cNvPr id="83" name="Google Shape;83;p4"/>
            <p:cNvSpPr/>
            <p:nvPr/>
          </p:nvSpPr>
          <p:spPr>
            <a:xfrm rot="-2721237">
              <a:off x="1194966" y="3416449"/>
              <a:ext cx="107950" cy="126900"/>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4"/>
            <p:cNvSpPr/>
            <p:nvPr/>
          </p:nvSpPr>
          <p:spPr>
            <a:xfrm rot="-2721237">
              <a:off x="3353966" y="3416448"/>
              <a:ext cx="107950" cy="126900"/>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4"/>
            <p:cNvSpPr/>
            <p:nvPr/>
          </p:nvSpPr>
          <p:spPr>
            <a:xfrm rot="-2721237">
              <a:off x="5411366" y="3416448"/>
              <a:ext cx="107950" cy="126900"/>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4"/>
            <p:cNvSpPr/>
            <p:nvPr/>
          </p:nvSpPr>
          <p:spPr>
            <a:xfrm rot="-2721237">
              <a:off x="7449716" y="3416447"/>
              <a:ext cx="107950" cy="126900"/>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4"/>
            <p:cNvSpPr/>
            <p:nvPr/>
          </p:nvSpPr>
          <p:spPr>
            <a:xfrm>
              <a:off x="1257300" y="3587750"/>
              <a:ext cx="2095500" cy="438150"/>
            </a:xfrm>
            <a:custGeom>
              <a:rect b="b" l="l" r="r" t="t"/>
              <a:pathLst>
                <a:path extrusionOk="0" h="438150" w="2095500">
                  <a:moveTo>
                    <a:pt x="2095500" y="0"/>
                  </a:moveTo>
                  <a:lnTo>
                    <a:pt x="2095500" y="438150"/>
                  </a:lnTo>
                  <a:lnTo>
                    <a:pt x="0" y="438150"/>
                  </a:lnTo>
                  <a:lnTo>
                    <a:pt x="0" y="368300"/>
                  </a:lnTo>
                  <a:lnTo>
                    <a:pt x="0" y="50800"/>
                  </a:lnTo>
                </a:path>
              </a:pathLst>
            </a:custGeom>
            <a:noFill/>
            <a:ln cap="flat" cmpd="sng" w="41275">
              <a:solidFill>
                <a:srgbClr val="808799"/>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DEVELOPMENT</a:t>
            </a:r>
            <a:endParaRPr b="0" i="0" sz="1000" u="none" cap="none" strike="noStrike">
              <a:solidFill>
                <a:srgbClr val="A5A5A5"/>
              </a:solidFill>
              <a:latin typeface="Calibri"/>
              <a:ea typeface="Calibri"/>
              <a:cs typeface="Calibri"/>
              <a:sym typeface="Calibri"/>
            </a:endParaRPr>
          </a:p>
        </p:txBody>
      </p:sp>
      <p:sp>
        <p:nvSpPr>
          <p:cNvPr id="94" name="Google Shape;94;p5"/>
          <p:cNvSpPr/>
          <p:nvPr/>
        </p:nvSpPr>
        <p:spPr>
          <a:xfrm>
            <a:off x="510694" y="917244"/>
            <a:ext cx="2956076" cy="483945"/>
          </a:xfrm>
          <a:prstGeom prst="roundRect">
            <a:avLst>
              <a:gd fmla="val 14983" name="adj"/>
            </a:avLst>
          </a:prstGeom>
          <a:solidFill>
            <a:srgbClr val="FE78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CUSTOMER DISCOVERY (DESCUBRIMIENTO DE CLIENTES):</a:t>
            </a:r>
            <a:endParaRPr b="1" i="0" sz="1400" u="none" cap="none" strike="noStrike">
              <a:solidFill>
                <a:schemeClr val="lt1"/>
              </a:solidFill>
              <a:latin typeface="Calibri"/>
              <a:ea typeface="Calibri"/>
              <a:cs typeface="Calibri"/>
              <a:sym typeface="Calibri"/>
            </a:endParaRPr>
          </a:p>
        </p:txBody>
      </p:sp>
      <p:grpSp>
        <p:nvGrpSpPr>
          <p:cNvPr id="95" name="Google Shape;95;p5"/>
          <p:cNvGrpSpPr/>
          <p:nvPr/>
        </p:nvGrpSpPr>
        <p:grpSpPr>
          <a:xfrm>
            <a:off x="326977" y="984052"/>
            <a:ext cx="390771" cy="318544"/>
            <a:chOff x="5892512" y="2805541"/>
            <a:chExt cx="459474" cy="403823"/>
          </a:xfrm>
        </p:grpSpPr>
        <p:sp>
          <p:nvSpPr>
            <p:cNvPr id="96" name="Google Shape;96;p5"/>
            <p:cNvSpPr/>
            <p:nvPr/>
          </p:nvSpPr>
          <p:spPr>
            <a:xfrm>
              <a:off x="5956277" y="2824919"/>
              <a:ext cx="395709" cy="376075"/>
            </a:xfrm>
            <a:prstGeom prst="ellipse">
              <a:avLst/>
            </a:prstGeom>
            <a:solidFill>
              <a:srgbClr val="A7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97" name="Google Shape;97;p5"/>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98" name="Google Shape;98;p5"/>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99" name="Google Shape;99;p5"/>
          <p:cNvSpPr/>
          <p:nvPr/>
        </p:nvSpPr>
        <p:spPr>
          <a:xfrm>
            <a:off x="503238" y="1605377"/>
            <a:ext cx="3889376" cy="1231106"/>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Construir una hipótesis del problema, y comprobar “en la calle” si los clientes potenciales realmente tienen ese problema o necesidad, es decir, si existe mercado para el producto o servicio que se piensa ofrecer.</a:t>
            </a:r>
            <a:endParaRPr b="0" i="0" sz="1600" u="none" cap="none" strike="noStrike">
              <a:solidFill>
                <a:srgbClr val="000000"/>
              </a:solidFill>
              <a:latin typeface="Arial"/>
              <a:ea typeface="Arial"/>
              <a:cs typeface="Arial"/>
              <a:sym typeface="Arial"/>
            </a:endParaRPr>
          </a:p>
        </p:txBody>
      </p:sp>
      <p:pic>
        <p:nvPicPr>
          <p:cNvPr id="100" name="Google Shape;100;p5"/>
          <p:cNvPicPr preferRelativeResize="0"/>
          <p:nvPr/>
        </p:nvPicPr>
        <p:blipFill rotWithShape="1">
          <a:blip r:embed="rId3">
            <a:alphaModFix/>
          </a:blip>
          <a:srcRect b="0" l="0" r="0" t="0"/>
          <a:stretch/>
        </p:blipFill>
        <p:spPr>
          <a:xfrm>
            <a:off x="4751387" y="912813"/>
            <a:ext cx="4392613"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DEVELOPMENT</a:t>
            </a:r>
            <a:endParaRPr b="0" i="0" sz="1000" u="none" cap="none" strike="noStrike">
              <a:solidFill>
                <a:srgbClr val="A5A5A5"/>
              </a:solidFill>
              <a:latin typeface="Calibri"/>
              <a:ea typeface="Calibri"/>
              <a:cs typeface="Calibri"/>
              <a:sym typeface="Calibri"/>
            </a:endParaRPr>
          </a:p>
        </p:txBody>
      </p:sp>
      <p:sp>
        <p:nvSpPr>
          <p:cNvPr id="107" name="Google Shape;107;p6"/>
          <p:cNvSpPr/>
          <p:nvPr/>
        </p:nvSpPr>
        <p:spPr>
          <a:xfrm>
            <a:off x="510694" y="917244"/>
            <a:ext cx="2956076" cy="483945"/>
          </a:xfrm>
          <a:prstGeom prst="roundRect">
            <a:avLst>
              <a:gd fmla="val 14983" name="adj"/>
            </a:avLst>
          </a:prstGeom>
          <a:solidFill>
            <a:srgbClr val="FE78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CUSTOMER VALIDATION (VALIDACIÓN DE CLIENTES):</a:t>
            </a:r>
            <a:endParaRPr b="1" i="0" sz="1400" u="none" cap="none" strike="noStrike">
              <a:solidFill>
                <a:schemeClr val="lt1"/>
              </a:solidFill>
              <a:latin typeface="Calibri"/>
              <a:ea typeface="Calibri"/>
              <a:cs typeface="Calibri"/>
              <a:sym typeface="Calibri"/>
            </a:endParaRPr>
          </a:p>
        </p:txBody>
      </p:sp>
      <p:grpSp>
        <p:nvGrpSpPr>
          <p:cNvPr id="108" name="Google Shape;108;p6"/>
          <p:cNvGrpSpPr/>
          <p:nvPr/>
        </p:nvGrpSpPr>
        <p:grpSpPr>
          <a:xfrm>
            <a:off x="326977" y="984052"/>
            <a:ext cx="390771" cy="318544"/>
            <a:chOff x="5892512" y="2805541"/>
            <a:chExt cx="459474" cy="403823"/>
          </a:xfrm>
        </p:grpSpPr>
        <p:sp>
          <p:nvSpPr>
            <p:cNvPr id="109" name="Google Shape;109;p6"/>
            <p:cNvSpPr/>
            <p:nvPr/>
          </p:nvSpPr>
          <p:spPr>
            <a:xfrm>
              <a:off x="5956277" y="2824919"/>
              <a:ext cx="395709" cy="376075"/>
            </a:xfrm>
            <a:prstGeom prst="ellipse">
              <a:avLst/>
            </a:prstGeom>
            <a:solidFill>
              <a:srgbClr val="A7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10" name="Google Shape;110;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11" name="Google Shape;111;p6"/>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112" name="Google Shape;112;p6"/>
          <p:cNvSpPr/>
          <p:nvPr/>
        </p:nvSpPr>
        <p:spPr>
          <a:xfrm>
            <a:off x="503238" y="1605377"/>
            <a:ext cx="3889376" cy="1969770"/>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Comprobar si el producto propuesto realmente soluciona el problema del cliente. </a:t>
            </a:r>
            <a:endParaRPr b="0" i="0" sz="16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Se realizan las pruebas para ser validadas por los ‘early consumers’, y se aplica el pivote para comprobar la hipótesis inicial; se repite el mismo proceso hasta encontrar un modelo de negocio repetible y escalable.</a:t>
            </a:r>
            <a:endParaRPr b="0" i="0" sz="1600" u="none" cap="none" strike="noStrike">
              <a:solidFill>
                <a:srgbClr val="000000"/>
              </a:solidFill>
              <a:latin typeface="Arial"/>
              <a:ea typeface="Arial"/>
              <a:cs typeface="Arial"/>
              <a:sym typeface="Arial"/>
            </a:endParaRPr>
          </a:p>
        </p:txBody>
      </p:sp>
      <p:pic>
        <p:nvPicPr>
          <p:cNvPr id="113" name="Google Shape;113;p6"/>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DEVELOPMENT</a:t>
            </a:r>
            <a:endParaRPr b="0" i="0" sz="1000" u="none" cap="none" strike="noStrike">
              <a:solidFill>
                <a:srgbClr val="A5A5A5"/>
              </a:solidFill>
              <a:latin typeface="Calibri"/>
              <a:ea typeface="Calibri"/>
              <a:cs typeface="Calibri"/>
              <a:sym typeface="Calibri"/>
            </a:endParaRPr>
          </a:p>
        </p:txBody>
      </p:sp>
      <p:sp>
        <p:nvSpPr>
          <p:cNvPr id="120" name="Google Shape;120;p7"/>
          <p:cNvSpPr/>
          <p:nvPr/>
        </p:nvSpPr>
        <p:spPr>
          <a:xfrm>
            <a:off x="510694" y="917244"/>
            <a:ext cx="2956076" cy="483945"/>
          </a:xfrm>
          <a:prstGeom prst="roundRect">
            <a:avLst>
              <a:gd fmla="val 14983" name="adj"/>
            </a:avLst>
          </a:prstGeom>
          <a:solidFill>
            <a:srgbClr val="FE78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CUSTOMER CREATION </a:t>
            </a:r>
            <a:br>
              <a:rPr b="1" i="0" lang="es-ES" sz="1400" u="none" cap="none" strike="noStrike">
                <a:solidFill>
                  <a:schemeClr val="lt1"/>
                </a:solidFill>
                <a:latin typeface="Calibri"/>
                <a:ea typeface="Calibri"/>
                <a:cs typeface="Calibri"/>
                <a:sym typeface="Calibri"/>
              </a:rPr>
            </a:br>
            <a:r>
              <a:rPr b="1" i="0" lang="es-ES" sz="1400" u="none" cap="none" strike="noStrike">
                <a:solidFill>
                  <a:schemeClr val="lt1"/>
                </a:solidFill>
                <a:latin typeface="Calibri"/>
                <a:ea typeface="Calibri"/>
                <a:cs typeface="Calibri"/>
                <a:sym typeface="Calibri"/>
              </a:rPr>
              <a:t>(CREACIÓN DE CLIENTES):</a:t>
            </a:r>
            <a:endParaRPr b="1" i="0" sz="1400" u="none" cap="none" strike="noStrike">
              <a:solidFill>
                <a:schemeClr val="lt1"/>
              </a:solidFill>
              <a:latin typeface="Calibri"/>
              <a:ea typeface="Calibri"/>
              <a:cs typeface="Calibri"/>
              <a:sym typeface="Calibri"/>
            </a:endParaRPr>
          </a:p>
        </p:txBody>
      </p:sp>
      <p:grpSp>
        <p:nvGrpSpPr>
          <p:cNvPr id="121" name="Google Shape;121;p7"/>
          <p:cNvGrpSpPr/>
          <p:nvPr/>
        </p:nvGrpSpPr>
        <p:grpSpPr>
          <a:xfrm>
            <a:off x="326977" y="984052"/>
            <a:ext cx="390771" cy="318544"/>
            <a:chOff x="5892512" y="2805541"/>
            <a:chExt cx="459474" cy="403823"/>
          </a:xfrm>
        </p:grpSpPr>
        <p:sp>
          <p:nvSpPr>
            <p:cNvPr id="122" name="Google Shape;122;p7"/>
            <p:cNvSpPr/>
            <p:nvPr/>
          </p:nvSpPr>
          <p:spPr>
            <a:xfrm>
              <a:off x="5956277" y="2824919"/>
              <a:ext cx="395709" cy="376075"/>
            </a:xfrm>
            <a:prstGeom prst="ellipse">
              <a:avLst/>
            </a:prstGeom>
            <a:solidFill>
              <a:srgbClr val="A7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23" name="Google Shape;123;p7"/>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24" name="Google Shape;124;p7"/>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125" name="Google Shape;125;p7"/>
          <p:cNvSpPr/>
          <p:nvPr/>
        </p:nvSpPr>
        <p:spPr>
          <a:xfrm>
            <a:off x="503238" y="1605377"/>
            <a:ext cx="3889376" cy="1723549"/>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Crear demanda del producto validado para poner en marcha el plan de ventas, establecer precios, y canales de venta y distribución. </a:t>
            </a:r>
            <a:endParaRPr b="0" i="0" sz="1600" u="none" cap="none" strike="noStrike">
              <a:solidFill>
                <a:srgbClr val="262626"/>
              </a:solidFill>
              <a:latin typeface="Calibri"/>
              <a:ea typeface="Calibri"/>
              <a:cs typeface="Calibri"/>
              <a:sym typeface="Calibri"/>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En esta fase se realizan las inversiones para pasar de ‘early consumers’ al ‘mass market’.</a:t>
            </a:r>
            <a:endParaRPr b="0" i="0" sz="1600" u="none" cap="none" strike="noStrike">
              <a:solidFill>
                <a:srgbClr val="262626"/>
              </a:solidFill>
              <a:latin typeface="Calibri"/>
              <a:ea typeface="Calibri"/>
              <a:cs typeface="Calibri"/>
              <a:sym typeface="Calibri"/>
            </a:endParaRPr>
          </a:p>
        </p:txBody>
      </p:sp>
      <p:pic>
        <p:nvPicPr>
          <p:cNvPr id="126" name="Google Shape;126;p7"/>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CUSTOMER DEVELOPMENT</a:t>
            </a:r>
            <a:endParaRPr b="0" i="0" sz="1000" u="none" cap="none" strike="noStrike">
              <a:solidFill>
                <a:srgbClr val="A5A5A5"/>
              </a:solidFill>
              <a:latin typeface="Calibri"/>
              <a:ea typeface="Calibri"/>
              <a:cs typeface="Calibri"/>
              <a:sym typeface="Calibri"/>
            </a:endParaRPr>
          </a:p>
        </p:txBody>
      </p:sp>
      <p:sp>
        <p:nvSpPr>
          <p:cNvPr id="133" name="Google Shape;133;p8"/>
          <p:cNvSpPr/>
          <p:nvPr/>
        </p:nvSpPr>
        <p:spPr>
          <a:xfrm>
            <a:off x="510694" y="917244"/>
            <a:ext cx="2956076" cy="483945"/>
          </a:xfrm>
          <a:prstGeom prst="roundRect">
            <a:avLst>
              <a:gd fmla="val 14983" name="adj"/>
            </a:avLst>
          </a:prstGeom>
          <a:solidFill>
            <a:srgbClr val="FE7828"/>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COMPANY BUILDING (CONSTRUCCIÓN DE EMPRESA)</a:t>
            </a:r>
            <a:endParaRPr b="1" i="0" sz="1400" u="none" cap="none" strike="noStrike">
              <a:solidFill>
                <a:schemeClr val="lt1"/>
              </a:solidFill>
              <a:latin typeface="Calibri"/>
              <a:ea typeface="Calibri"/>
              <a:cs typeface="Calibri"/>
              <a:sym typeface="Calibri"/>
            </a:endParaRPr>
          </a:p>
        </p:txBody>
      </p:sp>
      <p:grpSp>
        <p:nvGrpSpPr>
          <p:cNvPr id="134" name="Google Shape;134;p8"/>
          <p:cNvGrpSpPr/>
          <p:nvPr/>
        </p:nvGrpSpPr>
        <p:grpSpPr>
          <a:xfrm>
            <a:off x="326977" y="984052"/>
            <a:ext cx="390771" cy="318544"/>
            <a:chOff x="5892512" y="2805541"/>
            <a:chExt cx="459474" cy="403823"/>
          </a:xfrm>
        </p:grpSpPr>
        <p:sp>
          <p:nvSpPr>
            <p:cNvPr id="135" name="Google Shape;135;p8"/>
            <p:cNvSpPr/>
            <p:nvPr/>
          </p:nvSpPr>
          <p:spPr>
            <a:xfrm>
              <a:off x="5956277" y="2824919"/>
              <a:ext cx="395709" cy="376075"/>
            </a:xfrm>
            <a:prstGeom prst="ellipse">
              <a:avLst/>
            </a:prstGeom>
            <a:solidFill>
              <a:srgbClr val="A750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36" name="Google Shape;136;p8"/>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37" name="Google Shape;137;p8"/>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138" name="Google Shape;138;p8"/>
          <p:cNvSpPr/>
          <p:nvPr/>
        </p:nvSpPr>
        <p:spPr>
          <a:xfrm>
            <a:off x="503238" y="1605377"/>
            <a:ext cx="3889376" cy="2215991"/>
          </a:xfrm>
          <a:prstGeom prst="rect">
            <a:avLst/>
          </a:prstGeom>
          <a:noFill/>
          <a:ln>
            <a:noFill/>
          </a:ln>
        </p:spPr>
        <p:txBody>
          <a:bodyPr anchorCtr="0" anchor="t" bIns="0" lIns="0" spcFirstLastPara="1" rIns="0" wrap="square" tIns="0">
            <a:spAutoFit/>
          </a:bodyPr>
          <a:lstStyle/>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Crear empresa aumentando los esfuerzos en tres departamentos fundamentales: </a:t>
            </a:r>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4625" lvl="0" marL="35718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Ventas, </a:t>
            </a:r>
            <a:endParaRPr b="0" i="0" sz="1600" u="none" cap="none" strike="noStrike">
              <a:solidFill>
                <a:srgbClr val="000000"/>
              </a:solidFill>
              <a:latin typeface="Arial"/>
              <a:ea typeface="Arial"/>
              <a:cs typeface="Arial"/>
              <a:sym typeface="Arial"/>
            </a:endParaRPr>
          </a:p>
          <a:p>
            <a:pPr indent="-174625" lvl="0" marL="35718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Desarrollo y </a:t>
            </a:r>
            <a:endParaRPr b="0" i="0" sz="1600" u="none" cap="none" strike="noStrike">
              <a:solidFill>
                <a:srgbClr val="000000"/>
              </a:solidFill>
              <a:latin typeface="Arial"/>
              <a:ea typeface="Arial"/>
              <a:cs typeface="Arial"/>
              <a:sym typeface="Arial"/>
            </a:endParaRPr>
          </a:p>
          <a:p>
            <a:pPr indent="-174625" lvl="0" marL="35718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Marketing</a:t>
            </a:r>
            <a:endParaRPr b="0" i="0" sz="1600" u="none" cap="none" strike="noStrike">
              <a:solidFill>
                <a:srgbClr val="000000"/>
              </a:solidFill>
              <a:latin typeface="Arial"/>
              <a:ea typeface="Arial"/>
              <a:cs typeface="Arial"/>
              <a:sym typeface="Arial"/>
            </a:endParaRPr>
          </a:p>
          <a:p>
            <a:pPr indent="-69850" lvl="0" marL="182563"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1450" lvl="0" marL="182563" marR="0" rtl="0" algn="l">
              <a:lnSpc>
                <a:spcPct val="100000"/>
              </a:lnSpc>
              <a:spcBef>
                <a:spcPts val="0"/>
              </a:spcBef>
              <a:spcAft>
                <a:spcPts val="0"/>
              </a:spcAft>
              <a:buClr>
                <a:srgbClr val="000000"/>
              </a:buClr>
              <a:buSzPts val="1600"/>
              <a:buFont typeface="Arial"/>
              <a:buChar char="•"/>
            </a:pPr>
            <a:r>
              <a:rPr b="0" i="0" lang="es-ES" sz="1600" u="none" cap="none" strike="noStrike">
                <a:solidFill>
                  <a:srgbClr val="262626"/>
                </a:solidFill>
                <a:latin typeface="Calibri"/>
                <a:ea typeface="Calibri"/>
                <a:cs typeface="Calibri"/>
                <a:sym typeface="Calibri"/>
              </a:rPr>
              <a:t>Con el objetivo de escalar el negocio con ejecución rápida y constante.</a:t>
            </a:r>
            <a:endParaRPr/>
          </a:p>
        </p:txBody>
      </p:sp>
      <p:pic>
        <p:nvPicPr>
          <p:cNvPr id="139" name="Google Shape;139;p8"/>
          <p:cNvPicPr preferRelativeResize="0"/>
          <p:nvPr/>
        </p:nvPicPr>
        <p:blipFill rotWithShape="1">
          <a:blip r:embed="rId3">
            <a:alphaModFix/>
          </a:blip>
          <a:srcRect b="0" l="0" r="0" t="0"/>
          <a:stretch/>
        </p:blipFill>
        <p:spPr>
          <a:xfrm>
            <a:off x="4751387" y="0"/>
            <a:ext cx="4392613"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